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61" r:id="rId3"/>
    <p:sldId id="278" r:id="rId4"/>
    <p:sldId id="286" r:id="rId5"/>
    <p:sldId id="279" r:id="rId6"/>
    <p:sldId id="287" r:id="rId7"/>
    <p:sldId id="280" r:id="rId8"/>
    <p:sldId id="284" r:id="rId9"/>
    <p:sldId id="288" r:id="rId10"/>
    <p:sldId id="285" r:id="rId11"/>
    <p:sldId id="289" r:id="rId12"/>
    <p:sldId id="290" r:id="rId13"/>
    <p:sldId id="277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ndara" panose="020E0502030303020204" pitchFamily="34" charset="0"/>
      <p:regular r:id="rId20"/>
      <p:bold r:id="rId21"/>
      <p:italic r:id="rId22"/>
      <p:boldItalic r:id="rId23"/>
    </p:embeddedFont>
    <p:embeddedFont>
      <p:font typeface="Open Sans" pitchFamily="2" charset="0"/>
      <p:regular r:id="rId24"/>
      <p:bold r:id="rId25"/>
    </p:embeddedFont>
    <p:embeddedFont>
      <p:font typeface="Open Sans Light" pitchFamily="2" charset="0"/>
      <p:regular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  <p:embeddedFont>
      <p:font typeface="Roboto Light" panose="02000000000000000000" pitchFamily="2" charset="0"/>
      <p:regular r:id="rId31"/>
      <p:italic r:id="rId32"/>
    </p:embeddedFont>
    <p:embeddedFont>
      <p:font typeface="Roboto SemiBold" panose="02000000000000000000" pitchFamily="2" charset="0"/>
      <p:bold r:id="rId33"/>
      <p:boldItalic r:id="rId34"/>
    </p:embeddedFont>
    <p:embeddedFont>
      <p:font typeface="Sofia Sans" pitchFamily="2" charset="0"/>
      <p:regular r:id="rId35"/>
      <p:bold r:id="rId36"/>
      <p:italic r:id="rId37"/>
      <p:boldItalic r:id="rId38"/>
    </p:embeddedFont>
    <p:embeddedFont>
      <p:font typeface="Sofia Sans ExtraBold" pitchFamily="2" charset="0"/>
      <p:bold r:id="rId39"/>
      <p:boldItalic r:id="rId40"/>
    </p:embeddedFont>
    <p:embeddedFont>
      <p:font typeface="Sofia Sans Light" pitchFamily="2" charset="0"/>
      <p:regular r:id="rId41"/>
      <p:italic r:id="rId42"/>
    </p:embeddedFont>
    <p:embeddedFont>
      <p:font typeface="Sofia Sans Semi Condensed Light" pitchFamily="2" charset="0"/>
      <p:regular r:id="rId43"/>
      <p:italic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9694"/>
    <a:srgbClr val="FFFF99"/>
    <a:srgbClr val="FF0000"/>
    <a:srgbClr val="4F81BD"/>
    <a:srgbClr val="4A7EBB"/>
    <a:srgbClr val="FF5050"/>
    <a:srgbClr val="FFFFFF"/>
    <a:srgbClr val="0070C0"/>
    <a:srgbClr val="00CC00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00" autoAdjust="0"/>
    <p:restoredTop sz="84808" autoAdjust="0"/>
  </p:normalViewPr>
  <p:slideViewPr>
    <p:cSldViewPr>
      <p:cViewPr varScale="1">
        <p:scale>
          <a:sx n="104" d="100"/>
          <a:sy n="104" d="100"/>
        </p:scale>
        <p:origin x="96" y="17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324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2472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font" Target="fonts/font24.fntdata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2" Type="http://schemas.openxmlformats.org/officeDocument/2006/relationships/font" Target="fonts/font2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font" Target="fonts/font2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4" Type="http://schemas.openxmlformats.org/officeDocument/2006/relationships/font" Target="fonts/font2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43" Type="http://schemas.openxmlformats.org/officeDocument/2006/relationships/font" Target="fonts/font2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font" Target="fonts/font23.fntdata"/><Relationship Id="rId46" Type="http://schemas.openxmlformats.org/officeDocument/2006/relationships/viewProps" Target="viewProps.xml"/><Relationship Id="rId20" Type="http://schemas.openxmlformats.org/officeDocument/2006/relationships/font" Target="fonts/font5.fntdata"/><Relationship Id="rId41" Type="http://schemas.openxmlformats.org/officeDocument/2006/relationships/font" Target="fonts/font2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ofia Sans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ofia Sans" pitchFamily="2" charset="0"/>
              </a:defRPr>
            </a:lvl1pPr>
          </a:lstStyle>
          <a:p>
            <a:fld id="{EAF9F6F8-DC93-4263-BA57-AD9D4385C8E5}" type="datetimeFigureOut">
              <a:rPr lang="en-US" smtClean="0"/>
              <a:pPr/>
              <a:t>2025-09-20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ofia Sans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ofia Sans" pitchFamily="2" charset="0"/>
              </a:defRPr>
            </a:lvl1pPr>
          </a:lstStyle>
          <a:p>
            <a:fld id="{725F2DB0-B490-4B71-886B-D4923F088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990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ofia Sans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ofia Sans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ofia Sans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ofia Sans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ofia Sans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0">
            <a:extLst>
              <a:ext uri="{FF2B5EF4-FFF2-40B4-BE49-F238E27FC236}">
                <a16:creationId xmlns:a16="http://schemas.microsoft.com/office/drawing/2014/main" id="{68BD6599-BFAD-40BC-B058-8455DBB6753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0" y="1962150"/>
            <a:ext cx="9144000" cy="685800"/>
          </a:xfrm>
        </p:spPr>
        <p:txBody>
          <a:bodyPr>
            <a:noAutofit/>
          </a:bodyPr>
          <a:lstStyle>
            <a:lvl1pPr algn="ctr">
              <a:buNone/>
              <a:defRPr sz="4000" b="1">
                <a:solidFill>
                  <a:schemeClr val="tx1"/>
                </a:solidFill>
                <a:effectLst/>
                <a:latin typeface="Sofia Sans" pitchFamily="2" charset="0"/>
                <a:ea typeface="Roboto SemiBold" panose="02000000000000000000" pitchFamily="2" charset="0"/>
              </a:defRPr>
            </a:lvl1pPr>
          </a:lstStyle>
          <a:p>
            <a:pPr lvl="0"/>
            <a:r>
              <a:rPr lang="bg-BG" dirty="0"/>
              <a:t>Заглавие 1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E93AD8-2C4F-4DD4-A818-72C360DEA2B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338" y="277813"/>
            <a:ext cx="1965325" cy="153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686800" cy="857250"/>
          </a:xfrm>
          <a:noFill/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en-US" dirty="0"/>
            </a:lvl1pPr>
          </a:lstStyle>
          <a:p>
            <a:pPr lvl="0" algn="l" defTabSz="914400"/>
            <a:r>
              <a:rPr lang="en-US" dirty="0"/>
              <a:t>Click to edit 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00150"/>
            <a:ext cx="8686800" cy="382905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sz="1800" dirty="0">
                <a:latin typeface="Sofia Sans" pitchFamily="2" charset="0"/>
              </a:defRPr>
            </a:lvl5pPr>
          </a:lstStyle>
          <a:p>
            <a:pPr marL="0" lvl="0" indent="0" defTabSz="914400">
              <a:spcBef>
                <a:spcPts val="1200"/>
              </a:spcBef>
            </a:pPr>
            <a:r>
              <a:rPr lang="en-US" dirty="0"/>
              <a:t>Click to edit Master text styles</a:t>
            </a:r>
          </a:p>
          <a:p>
            <a:pPr marL="742950" lvl="1" indent="-285750" defTabSz="914400">
              <a:spcBef>
                <a:spcPts val="300"/>
              </a:spcBef>
              <a:buFont typeface="Calibri" pitchFamily="34" charset="0"/>
              <a:buChar char="–"/>
            </a:pPr>
            <a:r>
              <a:rPr lang="en-US" dirty="0"/>
              <a:t>Second level</a:t>
            </a:r>
          </a:p>
          <a:p>
            <a:pPr marL="746125" lvl="2" indent="0" defTabSz="914400">
              <a:spcBef>
                <a:spcPts val="0"/>
              </a:spcBef>
              <a:buFont typeface="Sofia Sans Semi Condensed Light" pitchFamily="2" charset="0"/>
              <a:buNone/>
            </a:pPr>
            <a:r>
              <a:rPr lang="en-US" dirty="0"/>
              <a:t>Third level</a:t>
            </a:r>
          </a:p>
          <a:p>
            <a:pPr marL="1085850" lvl="3" indent="-173038" defTabSz="914400">
              <a:spcBef>
                <a:spcPts val="0"/>
              </a:spcBef>
              <a:buFont typeface="Sofia Sans Semi Condensed Light" pitchFamily="2" charset="0"/>
              <a:buChar char="–"/>
            </a:pPr>
            <a:r>
              <a:rPr lang="en-US" dirty="0"/>
              <a:t>Fourth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14300"/>
            <a:ext cx="8686800" cy="49149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sz="1800" dirty="0">
                <a:latin typeface="Sofia Sans" pitchFamily="2" charset="0"/>
              </a:defRPr>
            </a:lvl5pPr>
          </a:lstStyle>
          <a:p>
            <a:pPr marL="0" lvl="0" indent="0" defTabSz="914400">
              <a:spcBef>
                <a:spcPts val="1200"/>
              </a:spcBef>
            </a:pPr>
            <a:r>
              <a:rPr lang="en-US" dirty="0"/>
              <a:t>Click to edit Master text styles</a:t>
            </a:r>
          </a:p>
          <a:p>
            <a:pPr marL="742950" lvl="1" indent="-285750" defTabSz="914400">
              <a:spcBef>
                <a:spcPts val="300"/>
              </a:spcBef>
              <a:buFont typeface="Calibri" pitchFamily="34" charset="0"/>
              <a:buChar char="–"/>
            </a:pPr>
            <a:r>
              <a:rPr lang="en-US" dirty="0"/>
              <a:t>Second level</a:t>
            </a:r>
          </a:p>
          <a:p>
            <a:pPr marL="746125" lvl="2" indent="0" defTabSz="914400">
              <a:spcBef>
                <a:spcPts val="0"/>
              </a:spcBef>
              <a:buFont typeface="Sofia Sans Semi Condensed Light" pitchFamily="2" charset="0"/>
              <a:buNone/>
            </a:pPr>
            <a:r>
              <a:rPr lang="en-US" dirty="0"/>
              <a:t>Third level</a:t>
            </a:r>
          </a:p>
          <a:p>
            <a:pPr marL="1085850" lvl="3" indent="-173038" defTabSz="914400">
              <a:spcBef>
                <a:spcPts val="0"/>
              </a:spcBef>
              <a:buFont typeface="Sofia Sans Semi Condensed Light" pitchFamily="2" charset="0"/>
              <a:buChar char="–"/>
            </a:pPr>
            <a:r>
              <a:rPr lang="en-US" dirty="0"/>
              <a:t>Fourth level</a:t>
            </a:r>
          </a:p>
        </p:txBody>
      </p:sp>
    </p:spTree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435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5400" b="0" dirty="0">
                <a:ea typeface="Roboto SemiBold" panose="02000000000000000000" pitchFamily="2" charset="0"/>
              </a:defRPr>
            </a:lvl1pPr>
          </a:lstStyle>
          <a:p>
            <a:pPr lvl="0" defTabSz="91440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6868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l" defTabSz="91440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0" indent="0" defTabSz="914400">
              <a:spcBef>
                <a:spcPts val="1200"/>
              </a:spcBef>
            </a:pPr>
            <a:r>
              <a:rPr lang="en-US" dirty="0"/>
              <a:t>Click to edit Master text styles</a:t>
            </a:r>
          </a:p>
          <a:p>
            <a:pPr marL="742950" lvl="1" indent="-285750" defTabSz="914400">
              <a:spcBef>
                <a:spcPts val="300"/>
              </a:spcBef>
              <a:buFont typeface="Calibri" pitchFamily="34" charset="0"/>
              <a:buChar char="–"/>
            </a:pPr>
            <a:r>
              <a:rPr lang="en-US" dirty="0"/>
              <a:t>Second level</a:t>
            </a:r>
          </a:p>
          <a:p>
            <a:pPr marL="746125" lvl="2" indent="0" defTabSz="914400">
              <a:spcBef>
                <a:spcPts val="0"/>
              </a:spcBef>
              <a:buFont typeface="Sofia Sans Semi Condensed Light" pitchFamily="2" charset="0"/>
              <a:buNone/>
            </a:pPr>
            <a:r>
              <a:rPr lang="en-US" dirty="0"/>
              <a:t>Third level</a:t>
            </a:r>
          </a:p>
          <a:p>
            <a:pPr marL="1085850" lvl="3" indent="-173038" defTabSz="914400">
              <a:spcBef>
                <a:spcPts val="0"/>
              </a:spcBef>
              <a:buFont typeface="Sofia Sans Semi Condensed Light" pitchFamily="2" charset="0"/>
              <a:buChar char="–"/>
            </a:pPr>
            <a:r>
              <a:rPr lang="en-US" dirty="0"/>
              <a:t>Fourth level</a:t>
            </a:r>
          </a:p>
          <a:p>
            <a:pPr marL="2057400" lvl="4" indent="-228600" defTabSz="914400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4" r:id="rId4"/>
    <p:sldLayoutId id="2147483655" r:id="rId5"/>
  </p:sldLayoutIdLst>
  <p:txStyles>
    <p:titleStyle>
      <a:lvl1pPr algn="ctr" defTabSz="685800" rtl="0" eaLnBrk="1" latinLnBrk="0" hangingPunct="1">
        <a:spcBef>
          <a:spcPct val="0"/>
        </a:spcBef>
        <a:buNone/>
        <a:defRPr lang="en-US" sz="4000" b="1" kern="1200" spc="-100" baseline="0" dirty="0">
          <a:solidFill>
            <a:schemeClr val="tx1"/>
          </a:solidFill>
          <a:effectLst/>
          <a:latin typeface="Sofia Sans ExtraBold" pitchFamily="2" charset="0"/>
          <a:ea typeface="Open Sans" pitchFamily="2" charset="0"/>
          <a:cs typeface="Open Sans" pitchFamily="2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None/>
        <a:defRPr lang="en-US" sz="2800" b="1" kern="1200" dirty="0">
          <a:solidFill>
            <a:schemeClr val="tx1"/>
          </a:solidFill>
          <a:effectLst/>
          <a:latin typeface="Sofia Sans" pitchFamily="2" charset="0"/>
          <a:ea typeface="Open Sans" pitchFamily="2" charset="0"/>
          <a:cs typeface="Open Sans" pitchFamily="2" charset="0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•"/>
        <a:defRPr lang="en-US" sz="2400" kern="1200" dirty="0">
          <a:solidFill>
            <a:schemeClr val="tx1">
              <a:lumMod val="75000"/>
              <a:lumOff val="25000"/>
            </a:schemeClr>
          </a:solidFill>
          <a:effectLst/>
          <a:latin typeface="Sofia Sans Semi Condensed Light" pitchFamily="2" charset="0"/>
          <a:ea typeface="Open Sans Light" pitchFamily="2" charset="0"/>
          <a:cs typeface="Open Sans Light" pitchFamily="2" charset="0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lang="en-US" sz="1600" kern="1200" dirty="0">
          <a:solidFill>
            <a:schemeClr val="tx1">
              <a:lumMod val="65000"/>
              <a:lumOff val="35000"/>
            </a:schemeClr>
          </a:solidFill>
          <a:effectLst/>
          <a:latin typeface="Sofia Sans Semi Condensed Light" pitchFamily="2" charset="0"/>
          <a:ea typeface="Open Sans Light" pitchFamily="2" charset="0"/>
          <a:cs typeface="Open Sans Light" pitchFamily="2" charset="0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lang="en-US" sz="1600" kern="1200" dirty="0">
          <a:solidFill>
            <a:schemeClr val="tx1">
              <a:lumMod val="65000"/>
              <a:lumOff val="35000"/>
            </a:schemeClr>
          </a:solidFill>
          <a:effectLst/>
          <a:latin typeface="Sofia Sans Semi Condensed Light" pitchFamily="2" charset="0"/>
          <a:ea typeface="Roboto" panose="02000000000000000000" pitchFamily="2" charset="0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lang="en-US" sz="2400" kern="1200" dirty="0">
          <a:solidFill>
            <a:schemeClr val="tx1"/>
          </a:solidFill>
          <a:effectLst>
            <a:outerShdw blurRad="50800" dir="16200000" rotWithShape="0">
              <a:prstClr val="black">
                <a:alpha val="40000"/>
              </a:prstClr>
            </a:outerShdw>
          </a:effectLst>
          <a:latin typeface="Sofia Sans" pitchFamily="2" charset="0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hyperlink" Target="Solution%20S02%20E06.html" TargetMode="External"/><Relationship Id="rId3" Type="http://schemas.openxmlformats.org/officeDocument/2006/relationships/hyperlink" Target="Solution%20S02%20E01.html" TargetMode="External"/><Relationship Id="rId7" Type="http://schemas.openxmlformats.org/officeDocument/2006/relationships/hyperlink" Target="Solution%20S02%20E03.html" TargetMode="Externa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hyperlink" Target="Solution%20S02%20E05.html" TargetMode="External"/><Relationship Id="rId5" Type="http://schemas.openxmlformats.org/officeDocument/2006/relationships/hyperlink" Target="Solution%20S02%20E02.html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hyperlink" Target="Solution%20S02%20E04.html" TargetMode="External"/><Relationship Id="rId1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bg-BG" dirty="0"/>
              <a:t>Решения </a:t>
            </a:r>
            <a:r>
              <a:rPr lang="en-US" dirty="0"/>
              <a:t>S0</a:t>
            </a:r>
            <a:r>
              <a:rPr lang="bg-BG" dirty="0"/>
              <a:t>3</a:t>
            </a:r>
            <a:endParaRPr lang="en-US" dirty="0"/>
          </a:p>
        </p:txBody>
      </p:sp>
      <p:sp>
        <p:nvSpPr>
          <p:cNvPr id="5" name="Content Placeholder 30">
            <a:extLst>
              <a:ext uri="{FF2B5EF4-FFF2-40B4-BE49-F238E27FC236}">
                <a16:creationId xmlns:a16="http://schemas.microsoft.com/office/drawing/2014/main" id="{13BDED31-B026-4ACB-9F99-1B8F4CEF890C}"/>
              </a:ext>
            </a:extLst>
          </p:cNvPr>
          <p:cNvSpPr txBox="1">
            <a:spLocks/>
          </p:cNvSpPr>
          <p:nvPr/>
        </p:nvSpPr>
        <p:spPr>
          <a:xfrm>
            <a:off x="0" y="4885551"/>
            <a:ext cx="9144000" cy="25794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00" b="0" kern="1200" spc="0" noProof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ofia Sans ExtraLight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24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Lucida Sans Unicode" panose="020B0602030504020204" pitchFamily="34" charset="0"/>
              </a:defRPr>
            </a:lvl2pPr>
            <a:lvl3pPr marL="746125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 ExtraLight" panose="02000000000000000000" pitchFamily="2" charset="0"/>
                <a:ea typeface="Roboto ExtraLight" panose="02000000000000000000" pitchFamily="2" charset="0"/>
                <a:cs typeface="Lucida Sans Unicode" panose="020B0602030504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ru-RU" dirty="0">
                <a:solidFill>
                  <a:prstClr val="black">
                    <a:lumMod val="65000"/>
                    <a:lumOff val="35000"/>
                  </a:prstClr>
                </a:solidFill>
                <a:latin typeface="Sofia Sans Semi Condensed Light" pitchFamily="2" charset="0"/>
              </a:rPr>
              <a:t>ОСНОВИ НА КОМПЮТЪРНАТА ГРАФИКА   •   проф. д-р ПАВЕЛ БОЙЧЕВ   •   ИТ-ФМИ-СУ   •   2025</a:t>
            </a:r>
          </a:p>
        </p:txBody>
      </p:sp>
      <p:pic>
        <p:nvPicPr>
          <p:cNvPr id="6" name="Picture 5">
            <a:hlinkClick r:id="rId3" action="ppaction://hlinkfile"/>
            <a:extLst>
              <a:ext uri="{FF2B5EF4-FFF2-40B4-BE49-F238E27FC236}">
                <a16:creationId xmlns:a16="http://schemas.microsoft.com/office/drawing/2014/main" id="{40AE5BC9-4C68-481F-A914-1F7710E22B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628" y="2724150"/>
            <a:ext cx="1684883" cy="91440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pic>
        <p:nvPicPr>
          <p:cNvPr id="7" name="Picture 6">
            <a:hlinkClick r:id="rId5" action="ppaction://hlinkfile"/>
            <a:extLst>
              <a:ext uri="{FF2B5EF4-FFF2-40B4-BE49-F238E27FC236}">
                <a16:creationId xmlns:a16="http://schemas.microsoft.com/office/drawing/2014/main" id="{61E05C9F-51C3-4BDF-A2B6-2C50F97993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2865" y="2724150"/>
            <a:ext cx="1684883" cy="91440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pic>
        <p:nvPicPr>
          <p:cNvPr id="8" name="Picture 7">
            <a:hlinkClick r:id="rId7" action="ppaction://hlinkfile"/>
            <a:extLst>
              <a:ext uri="{FF2B5EF4-FFF2-40B4-BE49-F238E27FC236}">
                <a16:creationId xmlns:a16="http://schemas.microsoft.com/office/drawing/2014/main" id="{B0BCF5EE-97DC-4827-84DB-1EC5D073C1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2102" y="2724150"/>
            <a:ext cx="1684883" cy="91440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pic>
        <p:nvPicPr>
          <p:cNvPr id="9" name="Picture 8">
            <a:hlinkClick r:id="rId9" action="ppaction://hlinkfile"/>
            <a:extLst>
              <a:ext uri="{FF2B5EF4-FFF2-40B4-BE49-F238E27FC236}">
                <a16:creationId xmlns:a16="http://schemas.microsoft.com/office/drawing/2014/main" id="{360A4678-54C3-4337-8C4A-6620306B08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3628" y="3714750"/>
            <a:ext cx="1684883" cy="91440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pic>
        <p:nvPicPr>
          <p:cNvPr id="10" name="Picture 9">
            <a:hlinkClick r:id="rId11" action="ppaction://hlinkfile"/>
            <a:extLst>
              <a:ext uri="{FF2B5EF4-FFF2-40B4-BE49-F238E27FC236}">
                <a16:creationId xmlns:a16="http://schemas.microsoft.com/office/drawing/2014/main" id="{10DFE4AD-00A8-45A4-A42E-051E1C21D99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42865" y="3714750"/>
            <a:ext cx="1684883" cy="91440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Picture 10">
            <a:hlinkClick r:id="rId13" action="ppaction://hlinkfile"/>
            <a:extLst>
              <a:ext uri="{FF2B5EF4-FFF2-40B4-BE49-F238E27FC236}">
                <a16:creationId xmlns:a16="http://schemas.microsoft.com/office/drawing/2014/main" id="{B2AA4DEF-BC3E-4315-B416-3EC7D264B80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02102" y="3714750"/>
            <a:ext cx="1684883" cy="91440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на </a:t>
            </a:r>
            <a:r>
              <a:rPr lang="en-US" dirty="0"/>
              <a:t>S0</a:t>
            </a:r>
            <a:r>
              <a:rPr lang="bg-BG" dirty="0"/>
              <a:t>3</a:t>
            </a:r>
            <a:r>
              <a:rPr lang="en-US" dirty="0"/>
              <a:t> E0</a:t>
            </a:r>
            <a:r>
              <a:rPr lang="bg-BG" dirty="0"/>
              <a:t>6*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Форма на реотана</a:t>
            </a:r>
          </a:p>
          <a:p>
            <a:pPr lvl="1"/>
            <a:r>
              <a:rPr lang="bg-BG" dirty="0"/>
              <a:t>Основна форма на окръжност по </a:t>
            </a:r>
            <a:r>
              <a:rPr lang="en-US" dirty="0"/>
              <a:t>X</a:t>
            </a:r>
            <a:r>
              <a:rPr lang="bg-BG" dirty="0"/>
              <a:t> и </a:t>
            </a:r>
            <a:r>
              <a:rPr lang="en-US" dirty="0"/>
              <a:t>Y</a:t>
            </a:r>
          </a:p>
          <a:p>
            <a:pPr lvl="1"/>
            <a:r>
              <a:rPr lang="bg-BG" dirty="0"/>
              <a:t>Фиксиран (засега) радиус </a:t>
            </a:r>
            <a:r>
              <a:rPr lang="en-US" dirty="0"/>
              <a:t>r</a:t>
            </a:r>
            <a:endParaRPr lang="bg-BG" dirty="0"/>
          </a:p>
          <a:p>
            <a:pPr lvl="1"/>
            <a:r>
              <a:rPr lang="bg-BG" dirty="0"/>
              <a:t>Ъгъл </a:t>
            </a:r>
            <a:r>
              <a:rPr lang="el-GR" dirty="0">
                <a:latin typeface="Candara"/>
              </a:rPr>
              <a:t>α</a:t>
            </a:r>
            <a:r>
              <a:rPr lang="el-GR" dirty="0">
                <a:latin typeface="Candara"/>
                <a:sym typeface="Symbol"/>
              </a:rPr>
              <a:t></a:t>
            </a:r>
            <a:r>
              <a:rPr lang="en-US" dirty="0"/>
              <a:t>[0,2</a:t>
            </a:r>
            <a:r>
              <a:rPr lang="en-US" dirty="0">
                <a:sym typeface="Symbol"/>
              </a:rPr>
              <a:t></a:t>
            </a:r>
            <a:r>
              <a:rPr lang="en-US" dirty="0"/>
              <a:t>]:</a:t>
            </a:r>
            <a:br>
              <a:rPr lang="en-US" dirty="0"/>
            </a:br>
            <a:br>
              <a:rPr lang="bg-BG" dirty="0"/>
            </a:br>
            <a:r>
              <a:rPr lang="en-US" dirty="0"/>
              <a:t>		x = </a:t>
            </a:r>
            <a:r>
              <a:rPr lang="en-US" dirty="0" err="1"/>
              <a:t>r.cos</a:t>
            </a:r>
            <a:r>
              <a:rPr lang="en-US" dirty="0"/>
              <a:t>(</a:t>
            </a:r>
            <a:r>
              <a:rPr lang="el-GR" dirty="0">
                <a:latin typeface="Candara"/>
              </a:rPr>
              <a:t>α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		y = </a:t>
            </a:r>
            <a:r>
              <a:rPr lang="en-US" dirty="0" err="1"/>
              <a:t>r.sin</a:t>
            </a:r>
            <a:r>
              <a:rPr lang="en-US" dirty="0"/>
              <a:t>(</a:t>
            </a:r>
            <a:r>
              <a:rPr lang="el-GR" dirty="0">
                <a:latin typeface="Candara"/>
              </a:rPr>
              <a:t>α</a:t>
            </a:r>
            <a:r>
              <a:rPr lang="en-US" dirty="0"/>
              <a:t>)</a:t>
            </a:r>
          </a:p>
        </p:txBody>
      </p:sp>
      <p:sp>
        <p:nvSpPr>
          <p:cNvPr id="11" name="Arc 10"/>
          <p:cNvSpPr/>
          <p:nvPr/>
        </p:nvSpPr>
        <p:spPr>
          <a:xfrm flipH="1">
            <a:off x="4813146" y="2889876"/>
            <a:ext cx="1683327" cy="1682125"/>
          </a:xfrm>
          <a:prstGeom prst="arc">
            <a:avLst>
              <a:gd name="adj1" fmla="val 10774672"/>
              <a:gd name="adj2" fmla="val 1430247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 sz="1350" dirty="0">
              <a:latin typeface="Sofia Sans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3587535">
            <a:off x="6281211" y="3128283"/>
            <a:ext cx="285656" cy="300082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el-GR" sz="1350" dirty="0">
                <a:latin typeface="Sofia Sans" pitchFamily="2" charset="0"/>
                <a:sym typeface="Symbol"/>
              </a:rPr>
              <a:t>α</a:t>
            </a:r>
            <a:endParaRPr lang="bg-BG" sz="1350" dirty="0">
              <a:latin typeface="Sofia Sans" pitchFamily="2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888530" y="2967178"/>
            <a:ext cx="1530297" cy="1530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350" dirty="0">
              <a:latin typeface="Sofia Sans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4813146" y="3730937"/>
            <a:ext cx="18734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653679" y="2804932"/>
            <a:ext cx="1131" cy="1767068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653679" y="3095287"/>
            <a:ext cx="416030" cy="63704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069709" y="3095287"/>
            <a:ext cx="1" cy="63704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756376" y="3662182"/>
            <a:ext cx="256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ofia Sans" pitchFamily="2" charset="0"/>
              </a:rPr>
              <a:t>x</a:t>
            </a:r>
            <a:endParaRPr lang="bg-BG" sz="1200" dirty="0">
              <a:latin typeface="Sofia Sans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44800" y="3319282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ofia Sans" pitchFamily="2" charset="0"/>
              </a:rPr>
              <a:t>y</a:t>
            </a:r>
            <a:endParaRPr lang="bg-BG" sz="1200" dirty="0">
              <a:latin typeface="Sofia Sans" pitchFamily="2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 flipH="1">
            <a:off x="5445031" y="2666431"/>
            <a:ext cx="23323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fia Sans Light" pitchFamily="2" charset="0"/>
              </a:rPr>
              <a:t>y</a:t>
            </a:r>
            <a:endParaRPr lang="bg-BG" sz="1350" dirty="0">
              <a:solidFill>
                <a:schemeClr val="tx1">
                  <a:lumMod val="50000"/>
                  <a:lumOff val="50000"/>
                </a:schemeClr>
              </a:solidFill>
              <a:latin typeface="Sofia Sans Light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 flipH="1">
            <a:off x="6496473" y="3688465"/>
            <a:ext cx="23323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fia Sans Light" pitchFamily="2" charset="0"/>
              </a:rPr>
              <a:t>x</a:t>
            </a:r>
            <a:endParaRPr lang="bg-BG" sz="1350" dirty="0">
              <a:solidFill>
                <a:schemeClr val="tx1">
                  <a:lumMod val="50000"/>
                  <a:lumOff val="50000"/>
                </a:schemeClr>
              </a:solidFill>
              <a:latin typeface="Sofia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276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bg-BG" dirty="0"/>
              <a:t>Вторична форма на перпендикулярна окръжност</a:t>
            </a:r>
            <a:br>
              <a:rPr lang="bg-BG" dirty="0"/>
            </a:br>
            <a:r>
              <a:rPr lang="bg-BG" dirty="0"/>
              <a:t>по </a:t>
            </a:r>
            <a:r>
              <a:rPr lang="en-US" dirty="0"/>
              <a:t>R</a:t>
            </a:r>
            <a:r>
              <a:rPr lang="bg-BG" dirty="0"/>
              <a:t> и </a:t>
            </a:r>
            <a:r>
              <a:rPr lang="en-US" dirty="0"/>
              <a:t>Z, </a:t>
            </a:r>
            <a:r>
              <a:rPr lang="bg-BG" dirty="0"/>
              <a:t>като</a:t>
            </a:r>
            <a:r>
              <a:rPr lang="en-US" dirty="0"/>
              <a:t> r</a:t>
            </a:r>
            <a:r>
              <a:rPr lang="el-GR" dirty="0">
                <a:sym typeface="Symbol"/>
              </a:rPr>
              <a:t></a:t>
            </a:r>
            <a:r>
              <a:rPr lang="en-US" dirty="0"/>
              <a:t>[</a:t>
            </a:r>
            <a:r>
              <a:rPr lang="bg-BG" dirty="0"/>
              <a:t>5</a:t>
            </a:r>
            <a:r>
              <a:rPr lang="en-US" dirty="0"/>
              <a:t>,</a:t>
            </a:r>
            <a:r>
              <a:rPr lang="bg-BG" dirty="0"/>
              <a:t>7</a:t>
            </a:r>
            <a:r>
              <a:rPr lang="en-US" dirty="0"/>
              <a:t>] :</a:t>
            </a:r>
            <a:br>
              <a:rPr lang="bg-BG" dirty="0"/>
            </a:br>
            <a:br>
              <a:rPr lang="en-US" dirty="0"/>
            </a:br>
            <a:r>
              <a:rPr lang="bg-BG" dirty="0"/>
              <a:t>	</a:t>
            </a:r>
            <a:r>
              <a:rPr lang="en-US" dirty="0"/>
              <a:t>r = 6+cos(</a:t>
            </a:r>
            <a:r>
              <a:rPr lang="el-GR" dirty="0"/>
              <a:t>β</a:t>
            </a:r>
            <a:r>
              <a:rPr lang="en-US" dirty="0"/>
              <a:t>)</a:t>
            </a:r>
            <a:br>
              <a:rPr lang="en-US" dirty="0"/>
            </a:br>
            <a:r>
              <a:rPr lang="bg-BG" dirty="0"/>
              <a:t>	</a:t>
            </a:r>
            <a:r>
              <a:rPr lang="en-US" dirty="0"/>
              <a:t>z = sin(</a:t>
            </a:r>
            <a:r>
              <a:rPr lang="el-GR" dirty="0"/>
              <a:t>β</a:t>
            </a:r>
            <a:r>
              <a:rPr lang="en-US" dirty="0"/>
              <a:t>)</a:t>
            </a:r>
            <a:endParaRPr lang="bg-BG" dirty="0"/>
          </a:p>
          <a:p>
            <a:pPr lvl="1"/>
            <a:endParaRPr lang="en-US" dirty="0"/>
          </a:p>
          <a:p>
            <a:r>
              <a:rPr lang="bg-BG" dirty="0"/>
              <a:t>Брой намотки</a:t>
            </a:r>
          </a:p>
          <a:p>
            <a:pPr lvl="1"/>
            <a:r>
              <a:rPr lang="bg-BG" dirty="0"/>
              <a:t>Определя се от броя обороти на </a:t>
            </a:r>
            <a:r>
              <a:rPr lang="el-GR" dirty="0">
                <a:latin typeface="Candara"/>
              </a:rPr>
              <a:t>β</a:t>
            </a:r>
            <a:r>
              <a:rPr lang="bg-BG" dirty="0">
                <a:latin typeface="Candara"/>
              </a:rPr>
              <a:t> </a:t>
            </a:r>
            <a:r>
              <a:rPr lang="bg-BG" dirty="0"/>
              <a:t>докато </a:t>
            </a:r>
            <a:r>
              <a:rPr lang="el-GR" dirty="0">
                <a:latin typeface="Candara"/>
              </a:rPr>
              <a:t>α</a:t>
            </a:r>
            <a:r>
              <a:rPr lang="bg-BG" dirty="0">
                <a:latin typeface="Candara"/>
              </a:rPr>
              <a:t> </a:t>
            </a:r>
            <a:r>
              <a:rPr lang="bg-BG" dirty="0"/>
              <a:t>направи</a:t>
            </a:r>
            <a:br>
              <a:rPr lang="bg-BG" dirty="0"/>
            </a:br>
            <a:r>
              <a:rPr lang="bg-BG" dirty="0"/>
              <a:t>пълен кръг</a:t>
            </a:r>
          </a:p>
          <a:p>
            <a:pPr lvl="1"/>
            <a:r>
              <a:rPr lang="bg-BG" dirty="0"/>
              <a:t>При </a:t>
            </a:r>
            <a:r>
              <a:rPr lang="el-GR" dirty="0">
                <a:latin typeface="Candara"/>
              </a:rPr>
              <a:t>β </a:t>
            </a:r>
            <a:r>
              <a:rPr lang="bg-BG" dirty="0"/>
              <a:t>= 15</a:t>
            </a:r>
            <a:r>
              <a:rPr lang="el-GR" dirty="0">
                <a:latin typeface="Candara"/>
              </a:rPr>
              <a:t>α</a:t>
            </a:r>
            <a:r>
              <a:rPr lang="bg-BG" dirty="0"/>
              <a:t> има 15 намотки</a:t>
            </a:r>
          </a:p>
        </p:txBody>
      </p:sp>
      <p:sp>
        <p:nvSpPr>
          <p:cNvPr id="6" name="Oval 5"/>
          <p:cNvSpPr/>
          <p:nvPr/>
        </p:nvSpPr>
        <p:spPr>
          <a:xfrm>
            <a:off x="4456157" y="1543050"/>
            <a:ext cx="2396175" cy="9489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350" dirty="0">
              <a:latin typeface="Sofia Sans" pitchFamily="2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400550" y="2016437"/>
            <a:ext cx="2800350" cy="1073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658332" y="1090432"/>
            <a:ext cx="0" cy="927078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6229351" y="1294298"/>
            <a:ext cx="285750" cy="636606"/>
          </a:xfrm>
          <a:prstGeom prst="ellipse">
            <a:avLst/>
          </a:prstGeom>
          <a:solidFill>
            <a:schemeClr val="bg1">
              <a:lumMod val="65000"/>
              <a:alpha val="30196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350" dirty="0">
              <a:latin typeface="Sofia Sans" pitchFamily="2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5314950" y="1314450"/>
            <a:ext cx="742950" cy="131445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flipH="1">
            <a:off x="5836038" y="1175950"/>
            <a:ext cx="23323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fia Sans Light" pitchFamily="2" charset="0"/>
              </a:rPr>
              <a:t>y</a:t>
            </a:r>
            <a:endParaRPr lang="bg-BG" sz="1350" dirty="0">
              <a:solidFill>
                <a:schemeClr val="tx1">
                  <a:lumMod val="50000"/>
                  <a:lumOff val="50000"/>
                </a:schemeClr>
              </a:solidFill>
              <a:latin typeface="Sofia Sans Light" pitchFamily="2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 flipH="1">
            <a:off x="7055068" y="1986157"/>
            <a:ext cx="23323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fia Sans Light" pitchFamily="2" charset="0"/>
              </a:rPr>
              <a:t>x</a:t>
            </a:r>
            <a:endParaRPr lang="bg-BG" sz="1350" dirty="0">
              <a:solidFill>
                <a:schemeClr val="tx1">
                  <a:lumMod val="50000"/>
                  <a:lumOff val="50000"/>
                </a:schemeClr>
              </a:solidFill>
              <a:latin typeface="Sofia Sans Light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 flipH="1">
            <a:off x="5459753" y="981635"/>
            <a:ext cx="23323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fia Sans Light" pitchFamily="2" charset="0"/>
              </a:rPr>
              <a:t>z</a:t>
            </a:r>
            <a:endParaRPr lang="bg-BG" sz="1350" dirty="0">
              <a:solidFill>
                <a:schemeClr val="tx1">
                  <a:lumMod val="50000"/>
                  <a:lumOff val="50000"/>
                </a:schemeClr>
              </a:solidFill>
              <a:latin typeface="Sofia Sans Light" pitchFamily="2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5663075" y="1587271"/>
            <a:ext cx="808064" cy="430241"/>
          </a:xfrm>
          <a:prstGeom prst="line">
            <a:avLst/>
          </a:prstGeom>
          <a:ln w="317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15" idx="7"/>
          </p:cNvCxnSpPr>
          <p:nvPr/>
        </p:nvCxnSpPr>
        <p:spPr>
          <a:xfrm flipV="1">
            <a:off x="6378044" y="1387527"/>
            <a:ext cx="95210" cy="24939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5" idx="7"/>
          </p:cNvCxnSpPr>
          <p:nvPr/>
        </p:nvCxnSpPr>
        <p:spPr>
          <a:xfrm flipH="1">
            <a:off x="6471139" y="1387527"/>
            <a:ext cx="2115" cy="199743"/>
          </a:xfrm>
          <a:prstGeom prst="line">
            <a:avLst/>
          </a:prstGeom>
          <a:ln w="317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6509952" y="1475555"/>
            <a:ext cx="159789" cy="9588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 flipH="1">
            <a:off x="6598706" y="1325592"/>
            <a:ext cx="23323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Sofia Sans" pitchFamily="2" charset="0"/>
              </a:rPr>
              <a:t>r</a:t>
            </a:r>
            <a:endParaRPr lang="bg-BG" sz="1350" dirty="0">
              <a:latin typeface="Sofia Sans" pitchFamily="2" charset="0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 flipH="1" flipV="1">
            <a:off x="6372226" y="1175950"/>
            <a:ext cx="5818" cy="460972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 flipH="1">
            <a:off x="6143518" y="1061589"/>
            <a:ext cx="23323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fia Sans Light" pitchFamily="2" charset="0"/>
              </a:rPr>
              <a:t>z</a:t>
            </a:r>
            <a:endParaRPr lang="bg-BG" sz="1350" dirty="0">
              <a:solidFill>
                <a:schemeClr val="tx1">
                  <a:lumMod val="50000"/>
                  <a:lumOff val="50000"/>
                </a:schemeClr>
              </a:solidFill>
              <a:latin typeface="Sofia Sans Light" pitchFamily="2" charset="0"/>
            </a:endParaRPr>
          </a:p>
        </p:txBody>
      </p:sp>
      <p:sp>
        <p:nvSpPr>
          <p:cNvPr id="49" name="Arc 48"/>
          <p:cNvSpPr/>
          <p:nvPr/>
        </p:nvSpPr>
        <p:spPr>
          <a:xfrm flipH="1">
            <a:off x="6182059" y="1227455"/>
            <a:ext cx="380332" cy="770294"/>
          </a:xfrm>
          <a:prstGeom prst="arc">
            <a:avLst>
              <a:gd name="adj1" fmla="val 11952026"/>
              <a:gd name="adj2" fmla="val 14709542"/>
            </a:avLst>
          </a:prstGeom>
          <a:noFill/>
          <a:ln w="3175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 sz="1350" dirty="0">
              <a:latin typeface="Sofia Sans" pitchFamily="2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41421" y="958492"/>
            <a:ext cx="277640" cy="300082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el-GR" sz="1350" dirty="0">
                <a:latin typeface="Sofia Sans" pitchFamily="2" charset="0"/>
                <a:sym typeface="Symbol"/>
              </a:rPr>
              <a:t>β</a:t>
            </a:r>
            <a:endParaRPr lang="bg-BG" sz="1350" dirty="0">
              <a:latin typeface="Sofia Sans" pitchFamily="2" charset="0"/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6558027" y="1201372"/>
            <a:ext cx="189293" cy="217222"/>
          </a:xfrm>
          <a:custGeom>
            <a:avLst/>
            <a:gdLst>
              <a:gd name="connsiteX0" fmla="*/ 252391 w 252391"/>
              <a:gd name="connsiteY0" fmla="*/ 0 h 289629"/>
              <a:gd name="connsiteX1" fmla="*/ 194465 w 252391"/>
              <a:gd name="connsiteY1" fmla="*/ 211016 h 289629"/>
              <a:gd name="connsiteX2" fmla="*/ 0 w 252391"/>
              <a:gd name="connsiteY2" fmla="*/ 289629 h 28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391" h="289629">
                <a:moveTo>
                  <a:pt x="252391" y="0"/>
                </a:moveTo>
                <a:cubicBezTo>
                  <a:pt x="244460" y="81372"/>
                  <a:pt x="236530" y="162745"/>
                  <a:pt x="194465" y="211016"/>
                </a:cubicBezTo>
                <a:cubicBezTo>
                  <a:pt x="152400" y="259287"/>
                  <a:pt x="76200" y="274458"/>
                  <a:pt x="0" y="289629"/>
                </a:cubicBezTo>
              </a:path>
            </a:pathLst>
          </a:custGeom>
          <a:noFill/>
          <a:ln w="3175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350" dirty="0">
              <a:latin typeface="Sofia Sans" pitchFamily="2" charset="0"/>
            </a:endParaRPr>
          </a:p>
        </p:txBody>
      </p:sp>
      <p:sp>
        <p:nvSpPr>
          <p:cNvPr id="52" name="Left Brace 51"/>
          <p:cNvSpPr/>
          <p:nvPr/>
        </p:nvSpPr>
        <p:spPr>
          <a:xfrm rot="14517936">
            <a:off x="6043141" y="1439255"/>
            <a:ext cx="116586" cy="885737"/>
          </a:xfrm>
          <a:prstGeom prst="leftBrace">
            <a:avLst>
              <a:gd name="adj1" fmla="val 45256"/>
              <a:gd name="adj2" fmla="val 50000"/>
            </a:avLst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 sz="1350" dirty="0">
              <a:solidFill>
                <a:schemeClr val="accent2"/>
              </a:solidFill>
              <a:latin typeface="Sofia Sans" pitchFamily="2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 rot="19938887" flipH="1">
            <a:off x="5905131" y="1831530"/>
            <a:ext cx="470637" cy="300082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Sofia Sans" pitchFamily="2" charset="0"/>
              </a:rPr>
              <a:t>6+r</a:t>
            </a:r>
            <a:endParaRPr lang="bg-BG" sz="1350" dirty="0">
              <a:latin typeface="Sofi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286630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Реализация</a:t>
            </a:r>
          </a:p>
          <a:p>
            <a:pPr lvl="1"/>
            <a:r>
              <a:rPr lang="bg-BG" dirty="0"/>
              <a:t>Ф</a:t>
            </a:r>
            <a:r>
              <a:rPr lang="en-GB" dirty="0"/>
              <a:t>ò</a:t>
            </a:r>
            <a:r>
              <a:rPr lang="bg-BG" dirty="0" err="1"/>
              <a:t>рмата</a:t>
            </a:r>
            <a:r>
              <a:rPr lang="bg-BG" dirty="0"/>
              <a:t> е </a:t>
            </a:r>
            <a:r>
              <a:rPr lang="en-US" b="1" dirty="0" err="1">
                <a:solidFill>
                  <a:schemeClr val="tx1"/>
                </a:solidFill>
                <a:latin typeface="Sofia Sans" pitchFamily="2" charset="0"/>
              </a:rPr>
              <a:t>TubeGeometry</a:t>
            </a:r>
            <a:endParaRPr lang="en-US" b="1" dirty="0">
              <a:solidFill>
                <a:schemeClr val="tx1"/>
              </a:solidFill>
              <a:latin typeface="Sofia Sans" pitchFamily="2" charset="0"/>
            </a:endParaRPr>
          </a:p>
          <a:p>
            <a:pPr lvl="1"/>
            <a:r>
              <a:rPr lang="bg-BG" dirty="0"/>
              <a:t>Първият параметър е инстанция на класа </a:t>
            </a:r>
            <a:r>
              <a:rPr lang="en-US" b="1" dirty="0" err="1">
                <a:solidFill>
                  <a:schemeClr val="tx1"/>
                </a:solidFill>
                <a:latin typeface="Sofia Sans" pitchFamily="2" charset="0"/>
              </a:rPr>
              <a:t>MyCurve</a:t>
            </a:r>
            <a:r>
              <a:rPr lang="bg-BG" dirty="0"/>
              <a:t>,</a:t>
            </a:r>
            <a:br>
              <a:rPr lang="bg-BG" dirty="0"/>
            </a:br>
            <a:r>
              <a:rPr lang="bg-BG" dirty="0"/>
              <a:t>който реализира крива</a:t>
            </a:r>
            <a:endParaRPr lang="en-US" dirty="0"/>
          </a:p>
          <a:p>
            <a:pPr lvl="1"/>
            <a:r>
              <a:rPr lang="bg-BG" dirty="0"/>
              <a:t>Класът </a:t>
            </a:r>
            <a:r>
              <a:rPr lang="en-US" b="1" dirty="0" err="1">
                <a:solidFill>
                  <a:schemeClr val="tx1"/>
                </a:solidFill>
                <a:latin typeface="Sofia Sans" pitchFamily="2" charset="0"/>
              </a:rPr>
              <a:t>MyCurve</a:t>
            </a:r>
            <a:r>
              <a:rPr lang="en-US" dirty="0"/>
              <a:t> e</a:t>
            </a:r>
            <a:r>
              <a:rPr lang="bg-BG" dirty="0"/>
              <a:t> наследник на </a:t>
            </a:r>
            <a:r>
              <a:rPr lang="en-US" b="1" dirty="0" err="1">
                <a:solidFill>
                  <a:schemeClr val="tx1"/>
                </a:solidFill>
                <a:latin typeface="Sofia Sans" pitchFamily="2" charset="0"/>
              </a:rPr>
              <a:t>THREE.Curve</a:t>
            </a:r>
            <a:r>
              <a:rPr lang="bg-BG" dirty="0"/>
              <a:t> и има</a:t>
            </a:r>
            <a:br>
              <a:rPr lang="bg-BG" dirty="0"/>
            </a:br>
            <a:r>
              <a:rPr lang="bg-BG" dirty="0"/>
              <a:t>метод</a:t>
            </a:r>
            <a:r>
              <a:rPr lang="en-US" dirty="0"/>
              <a:t> </a:t>
            </a:r>
            <a:r>
              <a:rPr lang="en-US" b="1" dirty="0" err="1">
                <a:solidFill>
                  <a:schemeClr val="tx1"/>
                </a:solidFill>
                <a:latin typeface="Sofia Sans" pitchFamily="2" charset="0"/>
              </a:rPr>
              <a:t>getPoint</a:t>
            </a:r>
            <a:r>
              <a:rPr lang="bg-BG" dirty="0"/>
              <a:t> за генериране на точка от кривата</a:t>
            </a:r>
          </a:p>
        </p:txBody>
      </p:sp>
    </p:spTree>
    <p:extLst>
      <p:ext uri="{BB962C8B-B14F-4D97-AF65-F5344CB8AC3E}">
        <p14:creationId xmlns:p14="http://schemas.microsoft.com/office/powerpoint/2010/main" val="3920561693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Край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на </a:t>
            </a:r>
            <a:r>
              <a:rPr lang="en-US" dirty="0"/>
              <a:t>S0</a:t>
            </a:r>
            <a:r>
              <a:rPr lang="bg-BG" dirty="0"/>
              <a:t>3</a:t>
            </a:r>
            <a:r>
              <a:rPr lang="en-US" dirty="0"/>
              <a:t> E0</a:t>
            </a:r>
            <a:r>
              <a:rPr lang="bg-BG" dirty="0"/>
              <a:t>1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Сферична форма</a:t>
            </a:r>
          </a:p>
          <a:p>
            <a:pPr lvl="1"/>
            <a:r>
              <a:rPr lang="bg-BG" dirty="0"/>
              <a:t>Използваме класа </a:t>
            </a:r>
            <a:r>
              <a:rPr lang="en-GB" b="1" dirty="0" err="1">
                <a:solidFill>
                  <a:schemeClr val="tx1"/>
                </a:solidFill>
                <a:latin typeface="Sofia Sans" pitchFamily="2" charset="0"/>
              </a:rPr>
              <a:t>SphereGeometry</a:t>
            </a:r>
            <a:endParaRPr lang="bg-BG" dirty="0">
              <a:solidFill>
                <a:schemeClr val="tx1"/>
              </a:solidFill>
            </a:endParaRPr>
          </a:p>
          <a:p>
            <a:pPr lvl="1"/>
            <a:r>
              <a:rPr lang="bg-BG" dirty="0"/>
              <a:t>Първият параметър е радиус на сферата</a:t>
            </a:r>
          </a:p>
          <a:p>
            <a:r>
              <a:rPr lang="bg-BG" dirty="0"/>
              <a:t>Гладкост</a:t>
            </a:r>
          </a:p>
          <a:p>
            <a:pPr lvl="1"/>
            <a:r>
              <a:rPr lang="bg-BG" dirty="0"/>
              <a:t>Сферата се генерира от много плоскости</a:t>
            </a:r>
          </a:p>
          <a:p>
            <a:pPr lvl="1"/>
            <a:r>
              <a:rPr lang="bg-BG" dirty="0"/>
              <a:t>Колкото повече, толкова по-гладка</a:t>
            </a:r>
          </a:p>
          <a:p>
            <a:pPr lvl="1"/>
            <a:r>
              <a:rPr lang="bg-BG" dirty="0"/>
              <a:t>Втори и трети параметър на класа!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rc 22"/>
          <p:cNvSpPr/>
          <p:nvPr/>
        </p:nvSpPr>
        <p:spPr>
          <a:xfrm rot="5400000">
            <a:off x="5169368" y="2822379"/>
            <a:ext cx="2036826" cy="2035371"/>
          </a:xfrm>
          <a:prstGeom prst="arc">
            <a:avLst>
              <a:gd name="adj1" fmla="val 16558426"/>
              <a:gd name="adj2" fmla="val 20857429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 sz="1350" dirty="0">
              <a:latin typeface="Sofia Sans" pitchFamily="2" charset="0"/>
            </a:endParaRPr>
          </a:p>
        </p:txBody>
      </p:sp>
      <p:sp>
        <p:nvSpPr>
          <p:cNvPr id="18" name="Arc 17"/>
          <p:cNvSpPr/>
          <p:nvPr/>
        </p:nvSpPr>
        <p:spPr>
          <a:xfrm>
            <a:off x="5168225" y="2822133"/>
            <a:ext cx="2036826" cy="2035371"/>
          </a:xfrm>
          <a:prstGeom prst="arc">
            <a:avLst>
              <a:gd name="adj1" fmla="val 16831344"/>
              <a:gd name="adj2" fmla="val 2113549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 sz="1350" dirty="0">
              <a:latin typeface="Sofia Sans" pitchFamily="2" charset="0"/>
            </a:endParaRPr>
          </a:p>
        </p:txBody>
      </p:sp>
      <p:sp>
        <p:nvSpPr>
          <p:cNvPr id="24" name="Arc 23"/>
          <p:cNvSpPr/>
          <p:nvPr/>
        </p:nvSpPr>
        <p:spPr>
          <a:xfrm flipH="1">
            <a:off x="5169356" y="2821406"/>
            <a:ext cx="2036826" cy="2035371"/>
          </a:xfrm>
          <a:prstGeom prst="arc">
            <a:avLst>
              <a:gd name="adj1" fmla="val 16831344"/>
              <a:gd name="adj2" fmla="val 2113549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 sz="1350" dirty="0">
              <a:latin typeface="Sofia Sans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на </a:t>
            </a:r>
            <a:r>
              <a:rPr lang="en-US" dirty="0"/>
              <a:t>S0</a:t>
            </a:r>
            <a:r>
              <a:rPr lang="bg-BG" dirty="0"/>
              <a:t>3</a:t>
            </a:r>
            <a:r>
              <a:rPr lang="en-US" dirty="0"/>
              <a:t> E02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Сферични фрагменти</a:t>
            </a:r>
          </a:p>
          <a:p>
            <a:pPr lvl="1"/>
            <a:r>
              <a:rPr lang="bg-BG" dirty="0"/>
              <a:t>Хоризонтален ъгъл – начало и големина</a:t>
            </a:r>
          </a:p>
          <a:p>
            <a:pPr lvl="1"/>
            <a:r>
              <a:rPr lang="bg-BG" dirty="0"/>
              <a:t>Поглед отгоре (откъм „полюса“)</a:t>
            </a:r>
          </a:p>
          <a:p>
            <a:pPr lvl="1"/>
            <a:r>
              <a:rPr lang="bg-BG" dirty="0"/>
              <a:t>Фрагментите са</a:t>
            </a:r>
            <a:br>
              <a:rPr lang="bg-BG" dirty="0"/>
            </a:br>
            <a:r>
              <a:rPr lang="bg-BG" dirty="0"/>
              <a:t>с начални ъгли</a:t>
            </a:r>
            <a:br>
              <a:rPr lang="bg-BG" dirty="0"/>
            </a:br>
            <a:r>
              <a:rPr lang="bg-BG" dirty="0"/>
              <a:t>0, </a:t>
            </a:r>
            <a:r>
              <a:rPr lang="en-US" dirty="0">
                <a:sym typeface="Symbol"/>
              </a:rPr>
              <a:t></a:t>
            </a:r>
            <a:r>
              <a:rPr lang="en-US" dirty="0"/>
              <a:t>/2</a:t>
            </a:r>
            <a:r>
              <a:rPr lang="bg-BG" dirty="0"/>
              <a:t>, </a:t>
            </a:r>
            <a:r>
              <a:rPr lang="en-US" dirty="0">
                <a:sym typeface="Symbol"/>
              </a:rPr>
              <a:t></a:t>
            </a:r>
            <a:r>
              <a:rPr lang="bg-BG" dirty="0"/>
              <a:t> и 3</a:t>
            </a:r>
            <a:r>
              <a:rPr lang="en-US" dirty="0">
                <a:sym typeface="Symbol"/>
              </a:rPr>
              <a:t></a:t>
            </a:r>
            <a:r>
              <a:rPr lang="en-US" dirty="0"/>
              <a:t>/2</a:t>
            </a:r>
            <a:endParaRPr lang="bg-BG" dirty="0"/>
          </a:p>
          <a:p>
            <a:pPr lvl="1"/>
            <a:r>
              <a:rPr lang="bg-BG" dirty="0"/>
              <a:t>Широки са </a:t>
            </a:r>
            <a:r>
              <a:rPr lang="en-US" dirty="0">
                <a:sym typeface="Symbol"/>
              </a:rPr>
              <a:t></a:t>
            </a:r>
            <a:r>
              <a:rPr lang="en-US" dirty="0"/>
              <a:t>/2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88936" y="3701980"/>
            <a:ext cx="2840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350" dirty="0">
                <a:solidFill>
                  <a:sysClr val="windowText" lastClr="000000"/>
                </a:solidFill>
                <a:latin typeface="Sofia Sans Light" pitchFamily="2" charset="0"/>
              </a:rPr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2353" y="2672602"/>
            <a:ext cx="4347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350" dirty="0">
                <a:solidFill>
                  <a:sysClr val="windowText" lastClr="000000"/>
                </a:solidFill>
                <a:latin typeface="Sofia Sans Light" pitchFamily="2" charset="0"/>
                <a:sym typeface="Symbol"/>
              </a:rPr>
              <a:t>/2</a:t>
            </a:r>
            <a:endParaRPr lang="bg-BG" sz="1350" dirty="0">
              <a:solidFill>
                <a:sysClr val="windowText" lastClr="000000"/>
              </a:solidFill>
              <a:latin typeface="Sofia Sans Light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39405" y="3697269"/>
            <a:ext cx="2792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350" dirty="0">
                <a:solidFill>
                  <a:sysClr val="windowText" lastClr="000000"/>
                </a:solidFill>
                <a:latin typeface="Sofia Sans Light" pitchFamily="2" charset="0"/>
                <a:sym typeface="Symbol"/>
              </a:rPr>
              <a:t></a:t>
            </a:r>
            <a:endParaRPr lang="bg-BG" sz="1350" dirty="0">
              <a:solidFill>
                <a:sysClr val="windowText" lastClr="000000"/>
              </a:solidFill>
              <a:latin typeface="Sofia Sans Light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49297" y="4715884"/>
            <a:ext cx="52290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350" dirty="0">
                <a:solidFill>
                  <a:sysClr val="windowText" lastClr="000000"/>
                </a:solidFill>
                <a:latin typeface="Sofia Sans Light" pitchFamily="2" charset="0"/>
                <a:sym typeface="Symbol"/>
              </a:rPr>
              <a:t>3/2</a:t>
            </a:r>
            <a:endParaRPr lang="bg-BG" sz="1350" dirty="0">
              <a:solidFill>
                <a:sysClr val="windowText" lastClr="000000"/>
              </a:solidFill>
              <a:latin typeface="Sofia Sans Light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 rot="2700000">
            <a:off x="6699535" y="2964304"/>
            <a:ext cx="434734" cy="300082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bg-BG" sz="1350" dirty="0">
                <a:solidFill>
                  <a:schemeClr val="bg1">
                    <a:lumMod val="50000"/>
                  </a:schemeClr>
                </a:solidFill>
                <a:latin typeface="Sofia Sans Light" pitchFamily="2" charset="0"/>
                <a:sym typeface="Symbol"/>
              </a:rPr>
              <a:t>/2</a:t>
            </a:r>
            <a:endParaRPr lang="bg-BG" sz="1350" dirty="0">
              <a:solidFill>
                <a:schemeClr val="bg1">
                  <a:lumMod val="50000"/>
                </a:schemeClr>
              </a:solidFill>
              <a:latin typeface="Sofia Sans Light" pitchFamily="2" charset="0"/>
            </a:endParaRPr>
          </a:p>
        </p:txBody>
      </p:sp>
      <p:sp>
        <p:nvSpPr>
          <p:cNvPr id="25" name="Arc 24"/>
          <p:cNvSpPr/>
          <p:nvPr/>
        </p:nvSpPr>
        <p:spPr>
          <a:xfrm rot="16200000" flipH="1">
            <a:off x="5170499" y="2821652"/>
            <a:ext cx="2036826" cy="2035371"/>
          </a:xfrm>
          <a:prstGeom prst="arc">
            <a:avLst>
              <a:gd name="adj1" fmla="val 16628337"/>
              <a:gd name="adj2" fmla="val 20837074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 sz="1350" dirty="0">
              <a:latin typeface="Sofia Sans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 rot="2700000">
            <a:off x="5256270" y="4396132"/>
            <a:ext cx="434734" cy="300082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bg-BG" sz="1350" dirty="0">
                <a:solidFill>
                  <a:schemeClr val="bg1">
                    <a:lumMod val="50000"/>
                  </a:schemeClr>
                </a:solidFill>
                <a:latin typeface="Sofia Sans Light" pitchFamily="2" charset="0"/>
                <a:sym typeface="Symbol"/>
              </a:rPr>
              <a:t>/2</a:t>
            </a:r>
            <a:endParaRPr lang="bg-BG" sz="1350" dirty="0">
              <a:solidFill>
                <a:schemeClr val="bg1">
                  <a:lumMod val="50000"/>
                </a:schemeClr>
              </a:solidFill>
              <a:latin typeface="Sofia Sans Light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 rot="18900000">
            <a:off x="5240892" y="2957917"/>
            <a:ext cx="434734" cy="300082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bg-BG" sz="1350" dirty="0">
                <a:solidFill>
                  <a:schemeClr val="bg1">
                    <a:lumMod val="50000"/>
                  </a:schemeClr>
                </a:solidFill>
                <a:latin typeface="Sofia Sans Light" pitchFamily="2" charset="0"/>
                <a:sym typeface="Symbol"/>
              </a:rPr>
              <a:t>/2</a:t>
            </a:r>
            <a:endParaRPr lang="bg-BG" sz="1350" dirty="0">
              <a:solidFill>
                <a:schemeClr val="bg1">
                  <a:lumMod val="50000"/>
                </a:schemeClr>
              </a:solidFill>
              <a:latin typeface="Sofia Sans Light" pitchFamily="2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 rot="18900000">
            <a:off x="6674528" y="4393013"/>
            <a:ext cx="434734" cy="300082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bg-BG" sz="1350" dirty="0">
                <a:solidFill>
                  <a:schemeClr val="bg1">
                    <a:lumMod val="50000"/>
                  </a:schemeClr>
                </a:solidFill>
                <a:latin typeface="Sofia Sans Light" pitchFamily="2" charset="0"/>
                <a:sym typeface="Symbol"/>
              </a:rPr>
              <a:t>/2</a:t>
            </a:r>
            <a:endParaRPr lang="bg-BG" sz="1350" dirty="0">
              <a:solidFill>
                <a:schemeClr val="bg1">
                  <a:lumMod val="50000"/>
                </a:schemeClr>
              </a:solidFill>
              <a:latin typeface="Sofia Sans Light" pitchFamily="2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5260808" y="2914650"/>
            <a:ext cx="1851660" cy="18516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350" dirty="0">
              <a:latin typeface="Sofia Sans" pitchFamily="2" charset="0"/>
            </a:endParaRPr>
          </a:p>
        </p:txBody>
      </p:sp>
      <p:cxnSp>
        <p:nvCxnSpPr>
          <p:cNvPr id="8" name="Straight Connector 7"/>
          <p:cNvCxnSpPr>
            <a:stCxn id="6" idx="2"/>
            <a:endCxn id="6" idx="6"/>
          </p:cNvCxnSpPr>
          <p:nvPr/>
        </p:nvCxnSpPr>
        <p:spPr>
          <a:xfrm>
            <a:off x="5260808" y="3840480"/>
            <a:ext cx="1851660" cy="0"/>
          </a:xfrm>
          <a:prstGeom prst="line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>
            <a:stCxn id="6" idx="0"/>
            <a:endCxn id="6" idx="4"/>
          </p:cNvCxnSpPr>
          <p:nvPr/>
        </p:nvCxnSpPr>
        <p:spPr>
          <a:xfrm>
            <a:off x="6186638" y="2914650"/>
            <a:ext cx="0" cy="1851660"/>
          </a:xfrm>
          <a:prstGeom prst="line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Oval 32"/>
          <p:cNvSpPr/>
          <p:nvPr/>
        </p:nvSpPr>
        <p:spPr>
          <a:xfrm>
            <a:off x="5826684" y="3483534"/>
            <a:ext cx="713894" cy="713894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350" dirty="0">
              <a:latin typeface="Sofia Sans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rc 23"/>
          <p:cNvSpPr/>
          <p:nvPr/>
        </p:nvSpPr>
        <p:spPr>
          <a:xfrm flipH="1">
            <a:off x="2473101" y="2571973"/>
            <a:ext cx="2036826" cy="2035371"/>
          </a:xfrm>
          <a:prstGeom prst="arc">
            <a:avLst>
              <a:gd name="adj1" fmla="val 16527217"/>
              <a:gd name="adj2" fmla="val 21135490"/>
            </a:avLst>
          </a:prstGeom>
          <a:ln w="3175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 sz="1350" dirty="0">
              <a:latin typeface="Sofia Sans" pitchFamily="2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bg-BG" dirty="0"/>
              <a:t>Вертикален ъгъл – начало и големина</a:t>
            </a:r>
          </a:p>
          <a:p>
            <a:pPr lvl="1"/>
            <a:r>
              <a:rPr lang="bg-BG" dirty="0"/>
              <a:t>Поглед отстрани (откъм „екватора“)</a:t>
            </a:r>
          </a:p>
          <a:p>
            <a:pPr lvl="1"/>
            <a:r>
              <a:rPr lang="bg-BG" dirty="0"/>
              <a:t>Фрагментите са с начални ъгли 0 и </a:t>
            </a:r>
            <a:r>
              <a:rPr lang="en-US" dirty="0">
                <a:sym typeface="Symbol"/>
              </a:rPr>
              <a:t></a:t>
            </a:r>
            <a:r>
              <a:rPr lang="en-US" dirty="0"/>
              <a:t>/2</a:t>
            </a:r>
            <a:r>
              <a:rPr lang="bg-BG" dirty="0"/>
              <a:t> и са широки </a:t>
            </a:r>
            <a:r>
              <a:rPr lang="en-US" dirty="0">
                <a:sym typeface="Symbol"/>
              </a:rPr>
              <a:t></a:t>
            </a:r>
            <a:r>
              <a:rPr lang="en-US" dirty="0"/>
              <a:t>/2</a:t>
            </a:r>
            <a:endParaRPr lang="bg-BG" dirty="0"/>
          </a:p>
          <a:p>
            <a:pPr lvl="1"/>
            <a:r>
              <a:rPr lang="bg-BG" dirty="0"/>
              <a:t>За капачки се изрязва </a:t>
            </a:r>
            <a:r>
              <a:rPr lang="en-US" dirty="0">
                <a:sym typeface="Symbol"/>
              </a:rPr>
              <a:t></a:t>
            </a:r>
            <a:r>
              <a:rPr lang="en-US" dirty="0"/>
              <a:t>/</a:t>
            </a:r>
            <a:r>
              <a:rPr lang="bg-BG" dirty="0"/>
              <a:t>1</a:t>
            </a:r>
            <a:r>
              <a:rPr lang="en-US" dirty="0"/>
              <a:t>2</a:t>
            </a:r>
            <a:r>
              <a:rPr lang="bg-BG" dirty="0"/>
              <a:t> по вертикала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374186" y="2423170"/>
            <a:ext cx="2840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350" dirty="0">
                <a:latin typeface="Sofia Sans Light" pitchFamily="2" charset="0"/>
                <a:sym typeface="Symbol"/>
              </a:rPr>
              <a:t>0</a:t>
            </a:r>
            <a:endParaRPr lang="bg-BG" sz="1350" dirty="0">
              <a:latin typeface="Sofia Sans Light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28850" y="3447836"/>
            <a:ext cx="4347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350" dirty="0">
                <a:latin typeface="Sofia Sans Light" pitchFamily="2" charset="0"/>
                <a:sym typeface="Symbol"/>
              </a:rPr>
              <a:t>/2</a:t>
            </a:r>
            <a:endParaRPr lang="bg-BG" sz="1350" dirty="0">
              <a:latin typeface="Sofia Sans Light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66972" y="4466451"/>
            <a:ext cx="2792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350" dirty="0">
                <a:latin typeface="Sofia Sans Light" pitchFamily="2" charset="0"/>
                <a:sym typeface="Symbol"/>
              </a:rPr>
              <a:t></a:t>
            </a:r>
            <a:endParaRPr lang="bg-BG" sz="1350" dirty="0">
              <a:latin typeface="Sofia Sans Light" pitchFamily="2" charset="0"/>
            </a:endParaRPr>
          </a:p>
        </p:txBody>
      </p:sp>
      <p:sp>
        <p:nvSpPr>
          <p:cNvPr id="25" name="Arc 24"/>
          <p:cNvSpPr/>
          <p:nvPr/>
        </p:nvSpPr>
        <p:spPr>
          <a:xfrm rot="16200000" flipH="1">
            <a:off x="2474244" y="2572219"/>
            <a:ext cx="2036826" cy="2035371"/>
          </a:xfrm>
          <a:prstGeom prst="arc">
            <a:avLst>
              <a:gd name="adj1" fmla="val 16628337"/>
              <a:gd name="adj2" fmla="val 21286208"/>
            </a:avLst>
          </a:prstGeom>
          <a:ln w="3175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 sz="1350" dirty="0">
              <a:latin typeface="Sofia Sans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 rot="2700000">
            <a:off x="2563361" y="4150044"/>
            <a:ext cx="434734" cy="300082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bg-BG" sz="1350" dirty="0">
                <a:solidFill>
                  <a:schemeClr val="bg1">
                    <a:lumMod val="50000"/>
                  </a:schemeClr>
                </a:solidFill>
                <a:latin typeface="Sofia Sans Light" pitchFamily="2" charset="0"/>
                <a:sym typeface="Symbol"/>
              </a:rPr>
              <a:t>/2</a:t>
            </a:r>
            <a:endParaRPr lang="bg-BG" sz="1350" dirty="0">
              <a:solidFill>
                <a:schemeClr val="bg1">
                  <a:lumMod val="50000"/>
                </a:schemeClr>
              </a:solidFill>
              <a:latin typeface="Sofia Sans Light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 rot="18900000">
            <a:off x="2544638" y="2708484"/>
            <a:ext cx="434734" cy="300082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bg-BG" sz="1350" dirty="0">
                <a:solidFill>
                  <a:schemeClr val="bg1">
                    <a:lumMod val="50000"/>
                  </a:schemeClr>
                </a:solidFill>
                <a:latin typeface="Sofia Sans Light" pitchFamily="2" charset="0"/>
                <a:sym typeface="Symbol"/>
              </a:rPr>
              <a:t>/2</a:t>
            </a:r>
            <a:endParaRPr lang="bg-BG" sz="1350" dirty="0">
              <a:solidFill>
                <a:schemeClr val="bg1">
                  <a:lumMod val="50000"/>
                </a:schemeClr>
              </a:solidFill>
              <a:latin typeface="Sofia Sans Light" pitchFamily="2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2564553" y="2665217"/>
            <a:ext cx="1851660" cy="18516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350" dirty="0">
              <a:latin typeface="Sofia Sans" pitchFamily="2" charset="0"/>
            </a:endParaRPr>
          </a:p>
        </p:txBody>
      </p:sp>
      <p:cxnSp>
        <p:nvCxnSpPr>
          <p:cNvPr id="8" name="Straight Connector 7"/>
          <p:cNvCxnSpPr>
            <a:stCxn id="6" idx="2"/>
            <a:endCxn id="6" idx="6"/>
          </p:cNvCxnSpPr>
          <p:nvPr/>
        </p:nvCxnSpPr>
        <p:spPr>
          <a:xfrm>
            <a:off x="2564553" y="3591047"/>
            <a:ext cx="1851660" cy="0"/>
          </a:xfrm>
          <a:prstGeom prst="line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>
            <a:stCxn id="6" idx="0"/>
            <a:endCxn id="6" idx="4"/>
          </p:cNvCxnSpPr>
          <p:nvPr/>
        </p:nvCxnSpPr>
        <p:spPr>
          <a:xfrm>
            <a:off x="3490383" y="2665217"/>
            <a:ext cx="0" cy="1851660"/>
          </a:xfrm>
          <a:prstGeom prst="line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TextBox 27"/>
          <p:cNvSpPr txBox="1"/>
          <p:nvPr/>
        </p:nvSpPr>
        <p:spPr>
          <a:xfrm>
            <a:off x="5893293" y="2423170"/>
            <a:ext cx="2840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350" dirty="0">
                <a:latin typeface="Sofia Sans Light" pitchFamily="2" charset="0"/>
                <a:sym typeface="Symbol"/>
              </a:rPr>
              <a:t>0</a:t>
            </a:r>
            <a:endParaRPr lang="bg-BG" sz="1350" dirty="0">
              <a:latin typeface="Sofia Sans Light" pitchFamily="2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47957" y="3447836"/>
            <a:ext cx="4347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350" dirty="0">
                <a:latin typeface="Sofia Sans Light" pitchFamily="2" charset="0"/>
                <a:sym typeface="Symbol"/>
              </a:rPr>
              <a:t>/2</a:t>
            </a:r>
            <a:endParaRPr lang="bg-BG" sz="1350" dirty="0">
              <a:latin typeface="Sofia Sans Light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886080" y="4466451"/>
            <a:ext cx="2792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350" dirty="0">
                <a:latin typeface="Sofia Sans Light" pitchFamily="2" charset="0"/>
                <a:sym typeface="Symbol"/>
              </a:rPr>
              <a:t></a:t>
            </a:r>
            <a:endParaRPr lang="bg-BG" sz="1350" dirty="0">
              <a:latin typeface="Sofia Sans Light" pitchFamily="2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5083661" y="2665217"/>
            <a:ext cx="1851660" cy="18516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350" dirty="0">
              <a:latin typeface="Sofia Sans" pitchFamily="2" charset="0"/>
            </a:endParaRPr>
          </a:p>
        </p:txBody>
      </p:sp>
      <p:cxnSp>
        <p:nvCxnSpPr>
          <p:cNvPr id="39" name="Straight Connector 38"/>
          <p:cNvCxnSpPr>
            <a:stCxn id="38" idx="2"/>
            <a:endCxn id="38" idx="6"/>
          </p:cNvCxnSpPr>
          <p:nvPr/>
        </p:nvCxnSpPr>
        <p:spPr>
          <a:xfrm>
            <a:off x="5083661" y="3591047"/>
            <a:ext cx="1851660" cy="0"/>
          </a:xfrm>
          <a:prstGeom prst="line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Straight Connector 39"/>
          <p:cNvCxnSpPr>
            <a:stCxn id="38" idx="0"/>
            <a:endCxn id="38" idx="4"/>
          </p:cNvCxnSpPr>
          <p:nvPr/>
        </p:nvCxnSpPr>
        <p:spPr>
          <a:xfrm>
            <a:off x="6009491" y="2665217"/>
            <a:ext cx="0" cy="1851660"/>
          </a:xfrm>
          <a:prstGeom prst="line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1" name="Chord 40"/>
          <p:cNvSpPr/>
          <p:nvPr/>
        </p:nvSpPr>
        <p:spPr>
          <a:xfrm>
            <a:off x="5081379" y="2665217"/>
            <a:ext cx="1853942" cy="1851660"/>
          </a:xfrm>
          <a:prstGeom prst="chord">
            <a:avLst>
              <a:gd name="adj1" fmla="val 14837176"/>
              <a:gd name="adj2" fmla="val 17563980"/>
            </a:avLst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350" dirty="0">
              <a:latin typeface="Sofia Sans" pitchFamily="2" charset="0"/>
            </a:endParaRPr>
          </a:p>
        </p:txBody>
      </p:sp>
      <p:sp>
        <p:nvSpPr>
          <p:cNvPr id="42" name="Chord 41"/>
          <p:cNvSpPr/>
          <p:nvPr/>
        </p:nvSpPr>
        <p:spPr>
          <a:xfrm flipV="1">
            <a:off x="5090857" y="2665889"/>
            <a:ext cx="1853942" cy="1851660"/>
          </a:xfrm>
          <a:prstGeom prst="chord">
            <a:avLst>
              <a:gd name="adj1" fmla="val 14837176"/>
              <a:gd name="adj2" fmla="val 17563980"/>
            </a:avLst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350" dirty="0">
              <a:latin typeface="Sofia Sans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 rot="20269639">
            <a:off x="5322101" y="2414118"/>
            <a:ext cx="52290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350" dirty="0">
                <a:latin typeface="Sofia Sans Light" pitchFamily="2" charset="0"/>
                <a:sym typeface="Symbol"/>
              </a:rPr>
              <a:t>/12</a:t>
            </a:r>
            <a:endParaRPr lang="bg-BG" sz="1350" dirty="0">
              <a:latin typeface="Sofia Sans Light" pitchFamily="2" charset="0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5618748" y="2655971"/>
            <a:ext cx="384071" cy="935748"/>
          </a:xfrm>
          <a:prstGeom prst="line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5621756" y="3591720"/>
            <a:ext cx="390009" cy="932154"/>
          </a:xfrm>
          <a:prstGeom prst="line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6" name="TextBox 45"/>
          <p:cNvSpPr txBox="1"/>
          <p:nvPr/>
        </p:nvSpPr>
        <p:spPr>
          <a:xfrm rot="1587196">
            <a:off x="5228918" y="4460926"/>
            <a:ext cx="6912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350" dirty="0">
                <a:latin typeface="Sofia Sans Light" pitchFamily="2" charset="0"/>
                <a:sym typeface="Symbol"/>
              </a:rPr>
              <a:t>-/12</a:t>
            </a:r>
            <a:endParaRPr lang="bg-BG" sz="1350" dirty="0">
              <a:latin typeface="Sofia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492457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на </a:t>
            </a:r>
            <a:r>
              <a:rPr lang="en-US" dirty="0"/>
              <a:t>S0</a:t>
            </a:r>
            <a:r>
              <a:rPr lang="bg-BG" dirty="0"/>
              <a:t>3</a:t>
            </a:r>
            <a:r>
              <a:rPr lang="en-US" dirty="0"/>
              <a:t> E03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Хапче - елементи</a:t>
            </a:r>
          </a:p>
          <a:p>
            <a:pPr lvl="1"/>
            <a:r>
              <a:rPr lang="bg-BG" dirty="0"/>
              <a:t>Два цилиндъра с две полусфери</a:t>
            </a:r>
            <a:endParaRPr lang="en-US" dirty="0"/>
          </a:p>
        </p:txBody>
      </p:sp>
      <p:sp>
        <p:nvSpPr>
          <p:cNvPr id="29" name="Chord 28"/>
          <p:cNvSpPr/>
          <p:nvPr/>
        </p:nvSpPr>
        <p:spPr>
          <a:xfrm>
            <a:off x="5200650" y="2228850"/>
            <a:ext cx="1028700" cy="1028700"/>
          </a:xfrm>
          <a:prstGeom prst="chord">
            <a:avLst>
              <a:gd name="adj1" fmla="val 16105848"/>
              <a:gd name="adj2" fmla="val 5452301"/>
            </a:avLst>
          </a:prstGeom>
          <a:solidFill>
            <a:schemeClr val="bg1">
              <a:lumMod val="7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350" dirty="0">
              <a:latin typeface="Sofia Sans" pitchFamily="2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629150" y="2228851"/>
            <a:ext cx="971550" cy="102870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350" dirty="0">
              <a:latin typeface="Sofia Sans" pitchFamily="2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543300" y="2228851"/>
            <a:ext cx="971550" cy="10287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350" dirty="0">
              <a:latin typeface="Sofia Sans" pitchFamily="2" charset="0"/>
            </a:endParaRPr>
          </a:p>
        </p:txBody>
      </p:sp>
      <p:sp>
        <p:nvSpPr>
          <p:cNvPr id="32" name="Chord 31"/>
          <p:cNvSpPr/>
          <p:nvPr/>
        </p:nvSpPr>
        <p:spPr>
          <a:xfrm rot="10800000">
            <a:off x="2914651" y="2228851"/>
            <a:ext cx="1028700" cy="1028700"/>
          </a:xfrm>
          <a:prstGeom prst="chord">
            <a:avLst>
              <a:gd name="adj1" fmla="val 16105848"/>
              <a:gd name="adj2" fmla="val 5452301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350" dirty="0">
              <a:latin typeface="Sofia Sans" pitchFamily="2" charset="0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261B992-01F6-4CEC-9053-7E93A3C2B224}"/>
              </a:ext>
            </a:extLst>
          </p:cNvPr>
          <p:cNvSpPr/>
          <p:nvPr/>
        </p:nvSpPr>
        <p:spPr>
          <a:xfrm>
            <a:off x="4629150" y="3394472"/>
            <a:ext cx="1485900" cy="1028700"/>
          </a:xfrm>
          <a:custGeom>
            <a:avLst/>
            <a:gdLst>
              <a:gd name="connsiteX0" fmla="*/ 0 w 1981200"/>
              <a:gd name="connsiteY0" fmla="*/ 0 h 1371600"/>
              <a:gd name="connsiteX1" fmla="*/ 1295400 w 1981200"/>
              <a:gd name="connsiteY1" fmla="*/ 0 h 1371600"/>
              <a:gd name="connsiteX2" fmla="*/ 1295400 w 1981200"/>
              <a:gd name="connsiteY2" fmla="*/ 1005 h 1371600"/>
              <a:gd name="connsiteX3" fmla="*/ 1368857 w 1981200"/>
              <a:gd name="connsiteY3" fmla="*/ 3931 h 1371600"/>
              <a:gd name="connsiteX4" fmla="*/ 1884747 w 1981200"/>
              <a:gd name="connsiteY4" fmla="*/ 335097 h 1371600"/>
              <a:gd name="connsiteX5" fmla="*/ 1888973 w 1981200"/>
              <a:gd name="connsiteY5" fmla="*/ 1029301 h 1371600"/>
              <a:gd name="connsiteX6" fmla="*/ 1377153 w 1981200"/>
              <a:gd name="connsiteY6" fmla="*/ 1366722 h 1371600"/>
              <a:gd name="connsiteX7" fmla="*/ 1295400 w 1981200"/>
              <a:gd name="connsiteY7" fmla="*/ 1370977 h 1371600"/>
              <a:gd name="connsiteX8" fmla="*/ 1295400 w 1981200"/>
              <a:gd name="connsiteY8" fmla="*/ 1371600 h 1371600"/>
              <a:gd name="connsiteX9" fmla="*/ 0 w 1981200"/>
              <a:gd name="connsiteY9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81200" h="1371600">
                <a:moveTo>
                  <a:pt x="0" y="0"/>
                </a:moveTo>
                <a:lnTo>
                  <a:pt x="1295400" y="0"/>
                </a:lnTo>
                <a:lnTo>
                  <a:pt x="1295400" y="1005"/>
                </a:lnTo>
                <a:lnTo>
                  <a:pt x="1368857" y="3931"/>
                </a:lnTo>
                <a:cubicBezTo>
                  <a:pt x="1581535" y="26811"/>
                  <a:pt x="1773557" y="148245"/>
                  <a:pt x="1884747" y="335097"/>
                </a:cubicBezTo>
                <a:cubicBezTo>
                  <a:pt x="2011822" y="548643"/>
                  <a:pt x="2013438" y="814224"/>
                  <a:pt x="1888973" y="1029301"/>
                </a:cubicBezTo>
                <a:cubicBezTo>
                  <a:pt x="1780066" y="1217494"/>
                  <a:pt x="1589537" y="1341255"/>
                  <a:pt x="1377153" y="1366722"/>
                </a:cubicBezTo>
                <a:lnTo>
                  <a:pt x="1295400" y="1370977"/>
                </a:lnTo>
                <a:lnTo>
                  <a:pt x="1295400" y="137160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bg-BG" sz="1350" dirty="0">
              <a:latin typeface="Sofia Sans" pitchFamily="2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8471639-AD18-44E2-B203-BCF3A1453107}"/>
              </a:ext>
            </a:extLst>
          </p:cNvPr>
          <p:cNvSpPr/>
          <p:nvPr/>
        </p:nvSpPr>
        <p:spPr>
          <a:xfrm rot="10800000">
            <a:off x="3028950" y="3394472"/>
            <a:ext cx="1485900" cy="1028700"/>
          </a:xfrm>
          <a:custGeom>
            <a:avLst/>
            <a:gdLst>
              <a:gd name="connsiteX0" fmla="*/ 1295400 w 1981200"/>
              <a:gd name="connsiteY0" fmla="*/ 1371600 h 1371600"/>
              <a:gd name="connsiteX1" fmla="*/ 0 w 1981200"/>
              <a:gd name="connsiteY1" fmla="*/ 1371600 h 1371600"/>
              <a:gd name="connsiteX2" fmla="*/ 0 w 1981200"/>
              <a:gd name="connsiteY2" fmla="*/ 0 h 1371600"/>
              <a:gd name="connsiteX3" fmla="*/ 1295400 w 1981200"/>
              <a:gd name="connsiteY3" fmla="*/ 0 h 1371600"/>
              <a:gd name="connsiteX4" fmla="*/ 1295400 w 1981200"/>
              <a:gd name="connsiteY4" fmla="*/ 1006 h 1371600"/>
              <a:gd name="connsiteX5" fmla="*/ 1368857 w 1981200"/>
              <a:gd name="connsiteY5" fmla="*/ 3932 h 1371600"/>
              <a:gd name="connsiteX6" fmla="*/ 1884747 w 1981200"/>
              <a:gd name="connsiteY6" fmla="*/ 335098 h 1371600"/>
              <a:gd name="connsiteX7" fmla="*/ 1888973 w 1981200"/>
              <a:gd name="connsiteY7" fmla="*/ 1029302 h 1371600"/>
              <a:gd name="connsiteX8" fmla="*/ 1377152 w 1981200"/>
              <a:gd name="connsiteY8" fmla="*/ 1366723 h 1371600"/>
              <a:gd name="connsiteX9" fmla="*/ 1295400 w 1981200"/>
              <a:gd name="connsiteY9" fmla="*/ 1370978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81200" h="1371600">
                <a:moveTo>
                  <a:pt x="1295400" y="1371600"/>
                </a:moveTo>
                <a:lnTo>
                  <a:pt x="0" y="1371600"/>
                </a:lnTo>
                <a:lnTo>
                  <a:pt x="0" y="0"/>
                </a:lnTo>
                <a:lnTo>
                  <a:pt x="1295400" y="0"/>
                </a:lnTo>
                <a:lnTo>
                  <a:pt x="1295400" y="1006"/>
                </a:lnTo>
                <a:lnTo>
                  <a:pt x="1368857" y="3932"/>
                </a:lnTo>
                <a:cubicBezTo>
                  <a:pt x="1581535" y="26812"/>
                  <a:pt x="1773556" y="148245"/>
                  <a:pt x="1884747" y="335098"/>
                </a:cubicBezTo>
                <a:cubicBezTo>
                  <a:pt x="2011822" y="548644"/>
                  <a:pt x="2013438" y="814225"/>
                  <a:pt x="1888973" y="1029302"/>
                </a:cubicBezTo>
                <a:cubicBezTo>
                  <a:pt x="1780065" y="1217495"/>
                  <a:pt x="1589536" y="1341256"/>
                  <a:pt x="1377152" y="1366723"/>
                </a:cubicBezTo>
                <a:lnTo>
                  <a:pt x="1295400" y="13709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bg-BG" sz="1350" dirty="0">
              <a:latin typeface="Sofia Sans" pitchFamily="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Хапче и сцена</a:t>
            </a:r>
          </a:p>
          <a:p>
            <a:pPr lvl="1"/>
            <a:r>
              <a:rPr lang="bg-BG" dirty="0"/>
              <a:t>Хапчето </a:t>
            </a:r>
            <a:r>
              <a:rPr lang="en-US" b="1" dirty="0">
                <a:solidFill>
                  <a:schemeClr val="tx1"/>
                </a:solidFill>
                <a:latin typeface="Sofia Sans" pitchFamily="2" charset="0"/>
              </a:rPr>
              <a:t>pill</a:t>
            </a:r>
            <a:r>
              <a:rPr lang="en-US" dirty="0"/>
              <a:t> </a:t>
            </a:r>
            <a:r>
              <a:rPr lang="bg-BG" dirty="0"/>
              <a:t>е инстанция на груповия клас </a:t>
            </a:r>
            <a:r>
              <a:rPr lang="en-US" b="1" dirty="0">
                <a:solidFill>
                  <a:schemeClr val="tx1"/>
                </a:solidFill>
                <a:latin typeface="Sofia Sans" pitchFamily="2" charset="0"/>
              </a:rPr>
              <a:t>Group</a:t>
            </a:r>
            <a:endParaRPr lang="bg-BG" b="1" dirty="0">
              <a:solidFill>
                <a:schemeClr val="tx1"/>
              </a:solidFill>
              <a:latin typeface="Sofia Sans" pitchFamily="2" charset="0"/>
            </a:endParaRPr>
          </a:p>
          <a:p>
            <a:pPr lvl="1"/>
            <a:r>
              <a:rPr lang="bg-BG" dirty="0"/>
              <a:t>Елементите на </a:t>
            </a:r>
            <a:r>
              <a:rPr lang="en-US" b="1" dirty="0">
                <a:solidFill>
                  <a:schemeClr val="tx1"/>
                </a:solidFill>
                <a:latin typeface="Sofia Sans" pitchFamily="2" charset="0"/>
              </a:rPr>
              <a:t>pill</a:t>
            </a:r>
            <a:r>
              <a:rPr lang="bg-BG" dirty="0"/>
              <a:t> се добавят с </a:t>
            </a:r>
            <a:r>
              <a:rPr lang="en-US" b="1" dirty="0">
                <a:solidFill>
                  <a:schemeClr val="tx1"/>
                </a:solidFill>
                <a:latin typeface="Sofia Sans" pitchFamily="2" charset="0"/>
              </a:rPr>
              <a:t>add</a:t>
            </a:r>
            <a:r>
              <a:rPr lang="bg-BG" dirty="0"/>
              <a:t> към </a:t>
            </a:r>
            <a:r>
              <a:rPr lang="en-US" b="1" dirty="0">
                <a:solidFill>
                  <a:schemeClr val="tx1"/>
                </a:solidFill>
                <a:latin typeface="Sofia Sans" pitchFamily="2" charset="0"/>
              </a:rPr>
              <a:t>pill</a:t>
            </a:r>
            <a:r>
              <a:rPr lang="en-US" dirty="0"/>
              <a:t>,</a:t>
            </a:r>
            <a:br>
              <a:rPr lang="bg-BG" dirty="0"/>
            </a:br>
            <a:r>
              <a:rPr lang="bg-BG" dirty="0"/>
              <a:t>а не към </a:t>
            </a:r>
            <a:r>
              <a:rPr lang="en-US" b="1" dirty="0">
                <a:solidFill>
                  <a:schemeClr val="tx1"/>
                </a:solidFill>
                <a:latin typeface="Sofia Sans" pitchFamily="2" charset="0"/>
              </a:rPr>
              <a:t>scene</a:t>
            </a:r>
          </a:p>
          <a:p>
            <a:pPr lvl="1"/>
            <a:r>
              <a:rPr lang="bg-BG" dirty="0"/>
              <a:t>Въртенето на хапчето е чрез промяна на </a:t>
            </a:r>
            <a:r>
              <a:rPr lang="en-US" b="1" dirty="0" err="1">
                <a:solidFill>
                  <a:schemeClr val="tx1"/>
                </a:solidFill>
                <a:latin typeface="Sofia Sans" pitchFamily="2" charset="0"/>
              </a:rPr>
              <a:t>pill.rotation</a:t>
            </a:r>
            <a:r>
              <a:rPr lang="en-US" dirty="0"/>
              <a:t>,</a:t>
            </a:r>
            <a:br>
              <a:rPr lang="bg-BG" dirty="0"/>
            </a:br>
            <a:r>
              <a:rPr lang="bg-BG" dirty="0"/>
              <a:t>а не на </a:t>
            </a:r>
            <a:r>
              <a:rPr lang="en-US" b="1" dirty="0" err="1">
                <a:solidFill>
                  <a:schemeClr val="tx1"/>
                </a:solidFill>
                <a:latin typeface="Sofia Sans" pitchFamily="2" charset="0"/>
              </a:rPr>
              <a:t>scene.rotation</a:t>
            </a:r>
            <a:endParaRPr lang="bg-BG" b="1" dirty="0">
              <a:solidFill>
                <a:schemeClr val="tx1"/>
              </a:solidFill>
              <a:latin typeface="Sofia Sans" pitchFamily="2" charset="0"/>
            </a:endParaRPr>
          </a:p>
          <a:p>
            <a:r>
              <a:rPr lang="bg-BG" dirty="0"/>
              <a:t>А без групиране?</a:t>
            </a:r>
          </a:p>
          <a:p>
            <a:pPr lvl="1"/>
            <a:r>
              <a:rPr lang="bg-BG" dirty="0"/>
              <a:t>Трябва да преизчислява положението на обектите</a:t>
            </a:r>
            <a:br>
              <a:rPr lang="bg-BG" dirty="0"/>
            </a:br>
            <a:r>
              <a:rPr lang="bg-BG" dirty="0"/>
              <a:t>при въртене</a:t>
            </a:r>
          </a:p>
        </p:txBody>
      </p:sp>
    </p:spTree>
    <p:extLst>
      <p:ext uri="{BB962C8B-B14F-4D97-AF65-F5344CB8AC3E}">
        <p14:creationId xmlns:p14="http://schemas.microsoft.com/office/powerpoint/2010/main" val="4113329772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Решение на </a:t>
            </a:r>
            <a:r>
              <a:rPr lang="en-US"/>
              <a:t>S0</a:t>
            </a:r>
            <a:r>
              <a:rPr lang="bg-BG"/>
              <a:t>3</a:t>
            </a:r>
            <a:r>
              <a:rPr lang="en-US"/>
              <a:t> E04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Мистериозен обект</a:t>
            </a:r>
          </a:p>
          <a:p>
            <a:pPr lvl="1"/>
            <a:r>
              <a:rPr lang="bg-BG" dirty="0"/>
              <a:t>В средата е сфера, около нея – тор, около него – пак тор</a:t>
            </a:r>
          </a:p>
          <a:p>
            <a:r>
              <a:rPr lang="bg-BG" dirty="0"/>
              <a:t>Обект тор</a:t>
            </a:r>
          </a:p>
          <a:p>
            <a:pPr lvl="1"/>
            <a:r>
              <a:rPr lang="bg-BG" dirty="0"/>
              <a:t>Има готов – </a:t>
            </a:r>
            <a:r>
              <a:rPr lang="en-US" b="1" dirty="0" err="1">
                <a:solidFill>
                  <a:schemeClr val="tx1"/>
                </a:solidFill>
                <a:latin typeface="Sofia Sans" pitchFamily="2" charset="0"/>
              </a:rPr>
              <a:t>TorusGeometry</a:t>
            </a:r>
            <a:endParaRPr lang="en-US" b="1" dirty="0">
              <a:solidFill>
                <a:schemeClr val="tx1"/>
              </a:solidFill>
              <a:latin typeface="Sofia Sans" pitchFamily="2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5308167" y="2968725"/>
            <a:ext cx="1956668" cy="195117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bg-BG" sz="1500" b="1" dirty="0">
              <a:latin typeface="Sofia Sans" pitchFamily="2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857500" y="3257550"/>
            <a:ext cx="685800" cy="68387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bg-BG" sz="1500" b="1" dirty="0">
              <a:latin typeface="Sofia Sans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на </a:t>
            </a:r>
            <a:r>
              <a:rPr lang="en-US" dirty="0"/>
              <a:t>S0</a:t>
            </a:r>
            <a:r>
              <a:rPr lang="bg-BG" dirty="0"/>
              <a:t>3</a:t>
            </a:r>
            <a:r>
              <a:rPr lang="en-US" dirty="0"/>
              <a:t> E0</a:t>
            </a:r>
            <a:r>
              <a:rPr lang="bg-BG" dirty="0"/>
              <a:t>5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Нагласяване по </a:t>
            </a:r>
            <a:r>
              <a:rPr lang="en-US" dirty="0"/>
              <a:t>X</a:t>
            </a:r>
            <a:r>
              <a:rPr lang="bg-BG" dirty="0"/>
              <a:t> и </a:t>
            </a:r>
            <a:r>
              <a:rPr lang="en-US" dirty="0"/>
              <a:t>Y</a:t>
            </a:r>
            <a:endParaRPr lang="bg-BG" dirty="0"/>
          </a:p>
          <a:p>
            <a:pPr lvl="1"/>
            <a:r>
              <a:rPr lang="bg-BG" dirty="0"/>
              <a:t>Центрира се (</a:t>
            </a:r>
            <a:r>
              <a:rPr lang="en-US" dirty="0" err="1"/>
              <a:t>u,v</a:t>
            </a:r>
            <a:r>
              <a:rPr lang="en-US" dirty="0"/>
              <a:t>)</a:t>
            </a:r>
            <a:r>
              <a:rPr lang="en-US" dirty="0">
                <a:sym typeface="Symbol"/>
              </a:rPr>
              <a:t>(u-0.5,v-0.5)</a:t>
            </a:r>
          </a:p>
          <a:p>
            <a:pPr lvl="1"/>
            <a:r>
              <a:rPr lang="bg-BG" dirty="0">
                <a:sym typeface="Symbol"/>
              </a:rPr>
              <a:t>Мащабира се </a:t>
            </a:r>
            <a:r>
              <a:rPr lang="bg-BG" dirty="0"/>
              <a:t>(</a:t>
            </a:r>
            <a:r>
              <a:rPr lang="en-US" dirty="0" err="1"/>
              <a:t>x,y</a:t>
            </a:r>
            <a:r>
              <a:rPr lang="en-US" dirty="0"/>
              <a:t>) </a:t>
            </a:r>
            <a:r>
              <a:rPr lang="en-US" dirty="0">
                <a:sym typeface="Symbol"/>
              </a:rPr>
              <a:t>= </a:t>
            </a:r>
            <a:r>
              <a:rPr lang="bg-BG" dirty="0">
                <a:sym typeface="Symbol"/>
              </a:rPr>
              <a:t>15</a:t>
            </a:r>
            <a:r>
              <a:rPr lang="en-US" dirty="0">
                <a:sym typeface="Symbol"/>
              </a:rPr>
              <a:t>*(u-0.5,v-0.5)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1828800" y="3943350"/>
            <a:ext cx="20574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ight Arrow 17"/>
          <p:cNvSpPr/>
          <p:nvPr/>
        </p:nvSpPr>
        <p:spPr>
          <a:xfrm>
            <a:off x="4378828" y="3751983"/>
            <a:ext cx="386345" cy="38273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350" dirty="0">
              <a:latin typeface="Sofia Sans" pitchFamily="2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2857500" y="2914650"/>
            <a:ext cx="0" cy="20574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169226" y="3232235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dirty="0">
                <a:latin typeface="Sofia Sans Light" pitchFamily="2" charset="0"/>
              </a:rPr>
              <a:t>(1,</a:t>
            </a:r>
            <a:r>
              <a:rPr lang="bg-BG" sz="1200" dirty="0" err="1">
                <a:latin typeface="Sofia Sans Light" pitchFamily="2" charset="0"/>
              </a:rPr>
              <a:t>1</a:t>
            </a:r>
            <a:r>
              <a:rPr lang="bg-BG" sz="1200" dirty="0">
                <a:latin typeface="Sofia Sans Light" pitchFamily="2" charset="0"/>
              </a:rPr>
              <a:t>)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5154930" y="3943350"/>
            <a:ext cx="226314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286500" y="2811780"/>
            <a:ext cx="0" cy="226314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650183" y="2967268"/>
            <a:ext cx="707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ofia Sans Light" pitchFamily="2" charset="0"/>
              </a:rPr>
              <a:t>(7.5,7.5)</a:t>
            </a:r>
            <a:endParaRPr lang="bg-BG" sz="1200" dirty="0">
              <a:latin typeface="Sofia Sans Light" pitchFamily="2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4925" y="3704359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dirty="0">
                <a:latin typeface="Sofia Sans Light" pitchFamily="2" charset="0"/>
              </a:rPr>
              <a:t>(0,</a:t>
            </a:r>
            <a:r>
              <a:rPr lang="bg-BG" sz="1200" dirty="0" err="1">
                <a:latin typeface="Sofia Sans Light" pitchFamily="2" charset="0"/>
              </a:rPr>
              <a:t>0</a:t>
            </a:r>
            <a:r>
              <a:rPr lang="bg-BG" sz="1200" dirty="0">
                <a:latin typeface="Sofia Sans Light" pitchFamily="2" charset="0"/>
              </a:rPr>
              <a:t>)</a:t>
            </a:r>
          </a:p>
        </p:txBody>
      </p:sp>
      <p:sp>
        <p:nvSpPr>
          <p:cNvPr id="48" name="TextBox 47"/>
          <p:cNvSpPr txBox="1"/>
          <p:nvPr/>
        </p:nvSpPr>
        <p:spPr>
          <a:xfrm flipH="1">
            <a:off x="3724400" y="3879055"/>
            <a:ext cx="23323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>
                    <a:lumMod val="50000"/>
                  </a:schemeClr>
                </a:solidFill>
                <a:latin typeface="Sofia Sans Light" pitchFamily="2" charset="0"/>
              </a:rPr>
              <a:t>u</a:t>
            </a:r>
            <a:endParaRPr lang="bg-BG" sz="1350" dirty="0">
              <a:solidFill>
                <a:schemeClr val="bg1">
                  <a:lumMod val="50000"/>
                </a:schemeClr>
              </a:solidFill>
              <a:latin typeface="Sofia Sans Light" pitchFamily="2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 flipH="1">
            <a:off x="2664619" y="2800350"/>
            <a:ext cx="23323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>
                    <a:lumMod val="50000"/>
                  </a:schemeClr>
                </a:solidFill>
                <a:latin typeface="Sofia Sans Light" pitchFamily="2" charset="0"/>
              </a:rPr>
              <a:t>v</a:t>
            </a:r>
            <a:endParaRPr lang="bg-BG" sz="1350" dirty="0">
              <a:solidFill>
                <a:schemeClr val="bg1">
                  <a:lumMod val="50000"/>
                </a:schemeClr>
              </a:solidFill>
              <a:latin typeface="Sofia Sans Light" pitchFamily="2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 flipH="1">
            <a:off x="7289131" y="3879056"/>
            <a:ext cx="23323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>
                    <a:lumMod val="50000"/>
                  </a:schemeClr>
                </a:solidFill>
                <a:latin typeface="Sofia Sans Light" pitchFamily="2" charset="0"/>
              </a:rPr>
              <a:t>x</a:t>
            </a:r>
            <a:endParaRPr lang="bg-BG" sz="1350" dirty="0">
              <a:solidFill>
                <a:schemeClr val="bg1">
                  <a:lumMod val="50000"/>
                </a:schemeClr>
              </a:solidFill>
              <a:latin typeface="Sofia Sans Light" pitchFamily="2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 flipH="1">
            <a:off x="6093619" y="2714625"/>
            <a:ext cx="23323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>
                    <a:lumMod val="50000"/>
                  </a:schemeClr>
                </a:solidFill>
                <a:latin typeface="Sofia Sans Light" pitchFamily="2" charset="0"/>
              </a:rPr>
              <a:t>y</a:t>
            </a:r>
            <a:endParaRPr lang="bg-BG" sz="1350" dirty="0">
              <a:solidFill>
                <a:schemeClr val="bg1">
                  <a:lumMod val="50000"/>
                </a:schemeClr>
              </a:solidFill>
              <a:latin typeface="Sofia Sans Light" pitchFamily="2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272675" y="4639542"/>
            <a:ext cx="833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ofia Sans Light" pitchFamily="2" charset="0"/>
              </a:rPr>
              <a:t>(-7.5,-7.5)</a:t>
            </a:r>
            <a:endParaRPr lang="bg-BG" sz="1200" dirty="0">
              <a:latin typeface="Sofia Sans Light" pitchFamily="2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minireference.com/_media/math/cos_of_x.jpg?w=500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996" y="2789597"/>
            <a:ext cx="3206126" cy="2077571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Пресмятане на </a:t>
            </a:r>
            <a:r>
              <a:rPr lang="en-US" dirty="0"/>
              <a:t>Z</a:t>
            </a:r>
            <a:endParaRPr lang="bg-BG" dirty="0"/>
          </a:p>
          <a:p>
            <a:pPr lvl="1"/>
            <a:r>
              <a:rPr lang="bg-BG" dirty="0"/>
              <a:t>Ако се среже фигурата като торта, профилът</a:t>
            </a:r>
            <a:br>
              <a:rPr lang="bg-BG" dirty="0"/>
            </a:br>
            <a:r>
              <a:rPr lang="bg-BG" dirty="0"/>
              <a:t>ще е </a:t>
            </a:r>
            <a:r>
              <a:rPr lang="en-US" dirty="0"/>
              <a:t>cos(</a:t>
            </a:r>
            <a:r>
              <a:rPr lang="bg-BG" dirty="0"/>
              <a:t>разстояние</a:t>
            </a:r>
            <a:r>
              <a:rPr lang="en-US" dirty="0"/>
              <a:t>)</a:t>
            </a:r>
          </a:p>
          <a:p>
            <a:pPr lvl="1"/>
            <a:r>
              <a:rPr lang="bg-BG" dirty="0"/>
              <a:t>Пресмята се разстоянието от </a:t>
            </a:r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/>
              <a:t>)</a:t>
            </a:r>
            <a:r>
              <a:rPr lang="bg-BG" dirty="0"/>
              <a:t> до </a:t>
            </a:r>
            <a:r>
              <a:rPr lang="en-US" dirty="0"/>
              <a:t>(0,0)</a:t>
            </a:r>
            <a:r>
              <a:rPr lang="bg-BG" dirty="0"/>
              <a:t> и се</a:t>
            </a:r>
            <a:br>
              <a:rPr lang="bg-BG" dirty="0"/>
            </a:br>
            <a:r>
              <a:rPr lang="bg-BG" dirty="0"/>
              <a:t>намира </a:t>
            </a:r>
            <a:r>
              <a:rPr lang="en-US" dirty="0"/>
              <a:t>z = cos(</a:t>
            </a:r>
            <a:r>
              <a:rPr lang="bg-BG" dirty="0"/>
              <a:t>от него)</a:t>
            </a:r>
          </a:p>
          <a:p>
            <a:pPr lvl="1"/>
            <a:r>
              <a:rPr lang="bg-BG" dirty="0"/>
              <a:t>С коефициенти се нагласява колко да са гъсти</a:t>
            </a:r>
            <a:br>
              <a:rPr lang="bg-BG" dirty="0"/>
            </a:br>
            <a:r>
              <a:rPr lang="bg-BG" dirty="0"/>
              <a:t>и високи вълните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429000" y="4094018"/>
            <a:ext cx="226314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560570" y="3158836"/>
            <a:ext cx="0" cy="1870364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flipH="1">
            <a:off x="5563201" y="4029724"/>
            <a:ext cx="23323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>
                    <a:lumMod val="50000"/>
                  </a:schemeClr>
                </a:solidFill>
                <a:latin typeface="Sofia Sans Light" pitchFamily="2" charset="0"/>
              </a:rPr>
              <a:t>x</a:t>
            </a:r>
            <a:endParaRPr lang="bg-BG" sz="1350" dirty="0">
              <a:solidFill>
                <a:schemeClr val="bg1">
                  <a:lumMod val="50000"/>
                </a:schemeClr>
              </a:solidFill>
              <a:latin typeface="Sofia Sans Light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flipH="1">
            <a:off x="4321969" y="3039554"/>
            <a:ext cx="23323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>
                    <a:lumMod val="50000"/>
                  </a:schemeClr>
                </a:solidFill>
                <a:latin typeface="Sofia Sans Light" pitchFamily="2" charset="0"/>
              </a:rPr>
              <a:t>y</a:t>
            </a:r>
            <a:endParaRPr lang="bg-BG" sz="1350" dirty="0">
              <a:solidFill>
                <a:schemeClr val="bg1">
                  <a:lumMod val="50000"/>
                </a:schemeClr>
              </a:solidFill>
              <a:latin typeface="Sofia Sans Light" pitchFamily="2" charset="0"/>
            </a:endParaRPr>
          </a:p>
        </p:txBody>
      </p:sp>
      <p:cxnSp>
        <p:nvCxnSpPr>
          <p:cNvPr id="27" name="Straight Connector 26"/>
          <p:cNvCxnSpPr>
            <a:cxnSpLocks/>
          </p:cNvCxnSpPr>
          <p:nvPr/>
        </p:nvCxnSpPr>
        <p:spPr>
          <a:xfrm>
            <a:off x="5429250" y="3238500"/>
            <a:ext cx="0" cy="304800"/>
          </a:xfrm>
          <a:prstGeom prst="line">
            <a:avLst/>
          </a:prstGeom>
          <a:ln w="3175">
            <a:solidFill>
              <a:schemeClr val="tx1"/>
            </a:solidFill>
            <a:prstDash val="dash"/>
            <a:headEnd type="triangle" w="sm" len="med"/>
            <a:tailEnd type="non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flipH="1">
            <a:off x="5395901" y="3260911"/>
            <a:ext cx="233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ofia Sans" pitchFamily="2" charset="0"/>
              </a:rPr>
              <a:t>z</a:t>
            </a:r>
            <a:endParaRPr lang="bg-BG" sz="1400" dirty="0">
              <a:latin typeface="Sofi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643979"/>
      </p:ext>
    </p:extLst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561</Words>
  <Application>Microsoft Office PowerPoint</Application>
  <PresentationFormat>On-screen Show (16:9)</PresentationFormat>
  <Paragraphs>99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7" baseType="lpstr">
      <vt:lpstr>Open Sans Light</vt:lpstr>
      <vt:lpstr>Sofia Sans Semi Condensed Light</vt:lpstr>
      <vt:lpstr>Open Sans</vt:lpstr>
      <vt:lpstr>Sofia Sans ExtraBold</vt:lpstr>
      <vt:lpstr>Symbol</vt:lpstr>
      <vt:lpstr>Arial</vt:lpstr>
      <vt:lpstr>Roboto SemiBold</vt:lpstr>
      <vt:lpstr>Roboto Light</vt:lpstr>
      <vt:lpstr>Sofia Sans Light</vt:lpstr>
      <vt:lpstr>Sofia Sans</vt:lpstr>
      <vt:lpstr>Candara</vt:lpstr>
      <vt:lpstr>Calibri</vt:lpstr>
      <vt:lpstr>Roboto</vt:lpstr>
      <vt:lpstr>Office Theme</vt:lpstr>
      <vt:lpstr>PowerPoint Presentation</vt:lpstr>
      <vt:lpstr>Решение на S03 E01</vt:lpstr>
      <vt:lpstr>Решение на S03 E02</vt:lpstr>
      <vt:lpstr>PowerPoint Presentation</vt:lpstr>
      <vt:lpstr>Решение на S03 E03</vt:lpstr>
      <vt:lpstr>PowerPoint Presentation</vt:lpstr>
      <vt:lpstr>Решение на S03 E04</vt:lpstr>
      <vt:lpstr>Решение на S03 E05</vt:lpstr>
      <vt:lpstr>PowerPoint Presentation</vt:lpstr>
      <vt:lpstr>Решение на S03 E06*</vt:lpstr>
      <vt:lpstr>PowerPoint Presentation</vt:lpstr>
      <vt:lpstr>PowerPoint Presentation</vt:lpstr>
      <vt:lpstr>Край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2012-07-28T11:33:16Z</dcterms:created>
  <dcterms:modified xsi:type="dcterms:W3CDTF">2025-09-20T07:13:09Z</dcterms:modified>
</cp:coreProperties>
</file>